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 id="2147483682" r:id="rId10"/>
    <p:sldMasterId id="2147483684" r:id="rId11"/>
    <p:sldMasterId id="2147483686" r:id="rId12"/>
    <p:sldMasterId id="2147483688" r:id="rId13"/>
  </p:sldMasterIdLst>
  <p:notesMasterIdLst>
    <p:notesMasterId r:id="rId33"/>
  </p:notesMasterIdLst>
  <p:sldIdLst>
    <p:sldId id="390" r:id="rId14"/>
    <p:sldId id="350" r:id="rId15"/>
    <p:sldId id="351" r:id="rId16"/>
    <p:sldId id="352" r:id="rId17"/>
    <p:sldId id="353" r:id="rId18"/>
    <p:sldId id="354" r:id="rId19"/>
    <p:sldId id="356" r:id="rId20"/>
    <p:sldId id="357" r:id="rId21"/>
    <p:sldId id="358" r:id="rId22"/>
    <p:sldId id="359" r:id="rId23"/>
    <p:sldId id="360" r:id="rId24"/>
    <p:sldId id="361" r:id="rId25"/>
    <p:sldId id="362" r:id="rId26"/>
    <p:sldId id="366" r:id="rId27"/>
    <p:sldId id="372" r:id="rId28"/>
    <p:sldId id="375" r:id="rId29"/>
    <p:sldId id="380" r:id="rId30"/>
    <p:sldId id="381" r:id="rId31"/>
    <p:sldId id="38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221"/>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5" autoAdjust="0"/>
    <p:restoredTop sz="88719" autoAdjust="0"/>
  </p:normalViewPr>
  <p:slideViewPr>
    <p:cSldViewPr>
      <p:cViewPr varScale="1">
        <p:scale>
          <a:sx n="101" d="100"/>
          <a:sy n="101" d="100"/>
        </p:scale>
        <p:origin x="2076" y="90"/>
      </p:cViewPr>
      <p:guideLst>
        <p:guide orient="horz" pos="2160"/>
        <p:guide pos="2880"/>
        <p:guide pos="1184"/>
      </p:guideLst>
    </p:cSldViewPr>
  </p:slideViewPr>
  <p:outlineViewPr>
    <p:cViewPr>
      <p:scale>
        <a:sx n="25" d="100"/>
        <a:sy n="25"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81396" units="1/cm"/>
          <inkml:channelProperty channel="Y" name="resolution" value="116.28866" units="1/cm"/>
          <inkml:channelProperty channel="T" name="resolution" value="1" units="1/dev"/>
        </inkml:channelProperties>
      </inkml:inkSource>
      <inkml:timestamp xml:id="ts0" timeString="2021-04-06T20:01:12.463"/>
    </inkml:context>
    <inkml:brush xml:id="br0">
      <inkml:brushProperty name="width" value="0.05292" units="cm"/>
      <inkml:brushProperty name="height" value="0.05292" units="cm"/>
      <inkml:brushProperty name="color" value="#FF0000"/>
    </inkml:brush>
  </inkml:definitions>
  <inkml:trace contextRef="#ctx0" brushRef="#br0">3080 11742 0,'0'0'0,"0"0"16,0 0 0,0 0-16,13 0 15,37 25 1,64 0-16,164 25 16,0-12-1,89-13-15,50-12 16,-37-26-1,176 26-15,51-13 16,0-25 0,89 12-16,-39-12 15,102 25-15,-63 12 16,88 26 0,-177-13-16,25 0 15,-253-12 1</inkml:trace>
  <inkml:trace contextRef="#ctx0" brushRef="#br0" timeOffset="9899.2">2865 15159 0,'0'0'0,"0"0"0,0 0 16,0 0-16,25-13 16,38 0-1,26 1-15,37-1 16,89 1 0,0-1-16,13-12 15,25-13 1,50 1-16,52-26 15,-1 13 1,76-13-16,-13 13 16,13 12-1,-26 0-15,52 13 16,-39 0 0,13 0-16,-25 12 15,-64 1 1,13 12-16,51-13 15</inkml:trace>
  <inkml:trace contextRef="#ctx0" brushRef="#br0" timeOffset="11430.43">17370 17093 0,'0'0'0,"12"0"16,51 0-1,89 0-15,139-13 16,114-12-1,63 13-15,50-1 16,38 26 0,-164-1-16</inkml:trace>
</inkml:ink>
</file>

<file path=ppt/ink/ink2.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81396" units="1/cm"/>
          <inkml:channelProperty channel="Y" name="resolution" value="116.28866" units="1/cm"/>
          <inkml:channelProperty channel="T" name="resolution" value="1" units="1/dev"/>
        </inkml:channelProperties>
      </inkml:inkSource>
      <inkml:timestamp xml:id="ts0" timeString="2021-04-06T20:04:08.643"/>
    </inkml:context>
    <inkml:brush xml:id="br0">
      <inkml:brushProperty name="width" value="0.05292" units="cm"/>
      <inkml:brushProperty name="height" value="0.05292" units="cm"/>
      <inkml:brushProperty name="color" value="#FF0000"/>
    </inkml:brush>
  </inkml:definitions>
  <inkml:trace contextRef="#ctx0" brushRef="#br0">11818 5386 0,'0'0'0,"13"0"0,25 0 15,50 0 1,39-13-16,24 13 16,64 0-1,-12 0-15,-26 0 16,25 0-1,-50 13-15,-38-1 16,-1 1 0,-113-13-16</inkml:trace>
  <inkml:trace contextRef="#ctx0" brushRef="#br0" timeOffset="419">11350 6026 0,'0'0'16,"0"0"-16,13 0 15,50-12 1,51-1-16,126-12 15,38-13 1,38 1-16,89-1 16,0 0-1,-76 13-15,25 13 16,-26-14 0,64-11-16</inkml:trace>
  <inkml:trace contextRef="#ctx0" brushRef="#br0" timeOffset="17320.96">12337 11767 0,'0'0'0,"0"0"0,12 0 16,1 0 0,12 0-16,0 0 15,39 0 1,37 0-16,13 0 15,12 0 1,26-13 0,25 1-16,-25 12 15,-13-13-15,-25 13 16,25 0 0,-26 0-16,27 13 15,-140-13 1</inkml:trace>
  <inkml:trace contextRef="#ctx0" brushRef="#br0" timeOffset="17708.93">12615 12408 0,'0'0'0,"0"0"16,0 0-1,12 0-15,39 12 16,50-12 0,101-12-16,89-1 15,13-25 1,-13 38-16,0-12 16,-39 24-1,-37-12-15,-12 0 16,-203 0-1</inkml:trace>
</inkml:ink>
</file>

<file path=ppt/ink/ink3.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81396" units="1/cm"/>
          <inkml:channelProperty channel="Y" name="resolution" value="116.28866" units="1/cm"/>
          <inkml:channelProperty channel="T" name="resolution" value="1" units="1/dev"/>
        </inkml:channelProperties>
      </inkml:inkSource>
      <inkml:timestamp xml:id="ts0" timeString="2021-04-06T20:04:51.968"/>
    </inkml:context>
    <inkml:brush xml:id="br0">
      <inkml:brushProperty name="width" value="0.05292" units="cm"/>
      <inkml:brushProperty name="height" value="0.05292" units="cm"/>
      <inkml:brushProperty name="color" value="#FF0000"/>
    </inkml:brush>
  </inkml:definitions>
  <inkml:trace contextRef="#ctx0" brushRef="#br0">4787 7421 0,'0'0'0,"0"0"15,0 0-15,0 0 16,0 0 0,0 0-16,0 0 15,13 0 1,12 0-16,13 0 15,0 12 1,25-12-16,26 0 16,37 13-1,13-13-15,0 0 16,13 12 0,63 1-16,-63-13 15,12 0 1,39 0-16,-14 0 15,26 25 1,-50-12-16,24-13 16,26 0-1,-12 0-15,-14 0 16,26 0 0,-25 12-16,0-12 15,-1 0 1,-24 0-16,-26 0 15,13 13 1,-13-1-16,0 1 16,-38-1-16,-13 1 15,-24-1 1,12 1 0,-1 0-16,-11-1 15,24-12-15,-88 0 16</inkml:trace>
  <inkml:trace contextRef="#ctx0" brushRef="#br0" timeOffset="2695.98">4218 8890 0,'0'0'15,"0"0"-15,0 0 16,0 0 0,0 0-16,0 0 15,0 0 1,13 0-16,-1 0 16,1 0-1,12 0-15,1 0 16,-1 0-1,0 0-15,13 0 16,0 0 0,0 0-16,13-12 15,-14 12 1,27 0-16,24 0 16,1 0-1,-13 0-15,0 0 16,12 0-16,-12 0 15,12 0 1,26 0-16,-25 0 16,-1 0-1,26 12 1,-25-12-16,-1 0 16,26 13-16,0-13 15,0 0 1,-1 12-1,-24-12-15,50 0 16,-13 0-16,1 13 16,12-13-1,-50 0-15,62 0 16,-12 0 0,0 13-16,-12-13 15,25 0 1,-1 0-16,-11 12 15,11 1 1,-12-13-16,0 0 16,1 12-1,-1 1-15,-13-13 16,26 0 0,-13 0-16,13 0 15,-13 0 1,13 0-16,-1 0 15,1 0 1,0 0-16,0 0 16,-1 0-1,1 0-15,0 0 16,0 0-16,-13-13 16,-13 13-1,-12 0-15,25 0 16,-13 0-1,1 0-15,-13 0 16,12 0 0,-12 0-16,0 0 15,0 0 1,-1 0-16,-24 0 16,25 0-1,-13 0-15,13 13 16,-26-13-1,13 0-15,-12 0 16,-1 0 0,26 12-16,-25-12 15,-1 0 1,1 0-16,-1 0 16,1 0-1,25 13-15,-13-13 16,-13 0-1,-12 0-15,0 0 16,13 0 0,-13 0-16,-1 0 15,-11 0 1,24 0-16,-12 0 16,-13-13-1,0 13-15,1 0 16,12 0-1,-13 0-15,13 0 16,0-12-16,-1-1 16,-11 1-1,12 12-15,-1 0 16,1 0 0,0-13-16,-13 13 15,-12 0 1,37 0-16,1-12 15,-13-1 1,0 0-16,38 1 16,-39-1-1,-11 1-15,12-1 16,12 1 0,-12-1-16,12 0 15,14 1 1,-14 12-16,1 0 15,-1 0 1,1 0-16,-1 0 16,26 0-1,0 12-15,-26-12 16,39 0 0,-13 0-16,-1 13 15,27-13 1,-27 13-16,14-1 15,-1 1-15,39-1 16,37 1 0,13-13-1,25-13-15,140-12 16</inkml:trace>
  <inkml:trace contextRef="#ctx0" brushRef="#br0" timeOffset="3409.13">20215 8740 0,'0'0'0,"0"0"15,0 0-15,12 0 16,26 0 0,114 0-16,253-13 15,63-12 1,12 0-16,-50 12 16,76 26-1,-127-1-15,-75 26 16,-1 0-1,89 24-15</inkml:trace>
  <inkml:trace contextRef="#ctx0" brushRef="#br0" timeOffset="3997.99">4888 10159 0,'0'0'0,"0"0"15,0 0-15,38 0 16,38 13-1,139 12-15,51 0 16,113 0 0,-38-12-16,39 12 15,75 0 1,-38-13-16,77-12 16,138 13-1,-51 12 1,-201-12-16</inkml:trace>
  <inkml:trace contextRef="#ctx0" brushRef="#br0" timeOffset="6326.26">12084 10234 0,'0'0'0,"0"0"16,0 0-16,0 0 15,0 0 1,0 0-16,12 0 15,14 0 1,-1 0-16,13 0 16,25-12-1,13 12-15,12 0 16,39-13 0,12 13-16,0 0 15,51 13 1,-1-13-16,1 0 15,63 12 1,-38-12-16,38 0 16,50 0-1,26 0-15,13 0 16,75 0 0,-63-12-16,13-1 15,50-12 1,0 13-16,13-1 15,63 13 1,-63 0-16,76 13 16,-38 12-16,-13-13 15,-63-12 1</inkml:trace>
  <inkml:trace contextRef="#ctx0" brushRef="#br0" timeOffset="19396.23">3940 11440 0,'0'0'0,"0"0"0,0 0 15,12 0 1,14 0-16,24 0 16,52-12-1,37-1-15,50 1 16,52 12 0,-26-13-16,25 0 15,38 1 1,0-1-16,38 1 15,-12 12 1,37 0-16,13 0 16,0-13-1,-12 1-15,-1-1 16,77 1 0,-14-1-16,-62 13 15,75 13 1,0 12-16,-12-13 15,-13 1 1</inkml:trace>
  <inkml:trace contextRef="#ctx0" brushRef="#br0" timeOffset="47664.7">21353 6064 0,'0'0'0,"0"0"15,-13 0-15,-12 0 16,-26 0 0,-37 0-16,-102 0 15,-25 13 1,0-1-16,-63-12 16,38 0-1,-38 0-15,25-12 16,-26-1-1,1 0-15,38-12 16,-26 0 0,51-13-16,0-12 15,76 25 1,0-25-16,38 12 16,13 0-1,24 13-15,26 13 16,13-1-1,12 1-15,1-1 16,12 13 0,0 0-16,0 13 15,12 37 1,14 38-16,-1 37 16,-12 89-1,12 12-15,-12 25 16,-13 1-1,-13-39-15,13-24 16,0-39 0,13-24-16,25-26 15,-1-24 1,14-13-16,12-26 16,1-12-16,49-12 15,39-13 1,0-13-16,25-12 15,50-12 1,-37-14-16,50 1 16,-12 0-1,12 0-15,1 12 16,12 13 0,-1 0-16,27 25 15,-39 25 1,-12 0-16,-39 13 15,1 24 1,12 26-16,-50 0 16,-26-12-1,-24-26-15,-1 13 16,-38-26 0,-12-12-16,-1 1 15,-25-14 1,1-12-16,-1-12 15,13-14-15,-13-49 16,-12-38 0,-13-25-16,-13-38 15,-12 25 1,-13-12-16,0 25 16,0 12-1,0-25-15,13 26 16,0-26-1,12 38 1,13 0-16,0 113 16</inkml:trace>
</inkml:ink>
</file>

<file path=ppt/ink/ink4.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81396" units="1/cm"/>
          <inkml:channelProperty channel="Y" name="resolution" value="116.28866" units="1/cm"/>
          <inkml:channelProperty channel="T" name="resolution" value="1" units="1/dev"/>
        </inkml:channelProperties>
      </inkml:inkSource>
      <inkml:timestamp xml:id="ts0" timeString="2021-04-06T20:14:24.282"/>
    </inkml:context>
    <inkml:brush xml:id="br0">
      <inkml:brushProperty name="width" value="0.05292" units="cm"/>
      <inkml:brushProperty name="height" value="0.05292" units="cm"/>
      <inkml:brushProperty name="color" value="#FF0000"/>
    </inkml:brush>
  </inkml:definitions>
  <inkml:trace contextRef="#ctx0" brushRef="#br0">17306 15246 0,'0'0'0,"0"0"15,0 0 1,0 0-16,0 0 16,0 0-1,0 0-15,0 0 16,0 0 0,0 0-16,-12 0 15,-14-12 1,-12-1-16,-25 1 15,0 12 1,-13 0-16,13-13 16,0 13-1,12 0-15,-25 0 16,-12 0 0,-1 0-16,1-12 15,12 12 1,13 0-16,12 0 15,0 0 1,13 0-16,-25 0 16,-25 0-16,12 0 15,0 0 1,0-13-16,13 13 16,25 0-1,0 0-15,0 0 16,13 0-1,-1 0-15,1 0 16,12 0 0,1 0-16,12 0 15</inkml:trace>
  <inkml:trace contextRef="#ctx0" brushRef="#br0" timeOffset="883.13">15991 14593 0,'0'0'0,"0"0"16,0 0-16,0 0 15,0 0 1,0 0-16,-13 0 15,1 0 1,-1 13-16,-25 12 16,-12 0-16,-1 13 15,13-1 1,0-11 0,-12-1-16,-14 12 15,1 14-15,0 11 16,-13-11-1,13-1-15,12 0 16,13 0 0,0 1-16,13-26 15,12 0 1,1 0-16,12 0 16,0 0-1,12 0-15,14 0 16,12 1-1,0-1-15,12 0 16,1 0 0,50 13-16,0-13 15,13 12 1,-26-11-16,-12-1 16,-12 0-1,-14 0-15,-12-12 16,0-1-1,-13 1-15,1-1 16,-14 1 0,1-1-16,12 1 15,-25-13-15</inkml:trace>
</inkml:ink>
</file>

<file path=ppt/ink/ink5.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81396" units="1/cm"/>
          <inkml:channelProperty channel="Y" name="resolution" value="116.28866" units="1/cm"/>
          <inkml:channelProperty channel="T" name="resolution" value="1" units="1/dev"/>
        </inkml:channelProperties>
      </inkml:inkSource>
      <inkml:timestamp xml:id="ts0" timeString="2021-04-06T20:11:18.914"/>
    </inkml:context>
    <inkml:brush xml:id="br0">
      <inkml:brushProperty name="width" value="0.05292" units="cm"/>
      <inkml:brushProperty name="height" value="0.05292" units="cm"/>
      <inkml:brushProperty name="color" value="#FF0000"/>
    </inkml:brush>
  </inkml:definitions>
  <inkml:trace contextRef="#ctx0" brushRef="#br0">14360 13513 0,'0'0'0,"0"13"0,0-1 15,0 26 1,0 12-16,0 25 16,0 13-1,0-12-15,0-1 16,12-12 0,-12-25-16,0-1 15,13 1 1,0 0-16,-1-13 15,26 0 1,13 0-16,0 0 16,12-12-1,0-1-15,0 1 16,26-1 0,12-12-16,-13 0 15,-12 13 1,-12-1-16,-14 1 15,-12-13 1,0 0-16,0 13 16,-13-1-1,0-12-15,1 0 16,-14 0-16,1 0 16,0 0-1,-1 0-15,1 0 16,-13 0-1,0 0-15,0 0 16,0 0 0,13-12-16,-1-1 15,1-12 1,0-13-16,-1-12 16,1 0-1,0-13-15,-1 0 16,-12 0-1,13 0-15,12 1 16,0 11 0,-12 14-16,12-14 15,-25 51 1</inkml:trace>
  <inkml:trace contextRef="#ctx0" brushRef="#br0" timeOffset="6704.15">20670 11239 0,'0'0'0,"0"0"0,0 0 16,0 0-16,0 0 15,0 0 1,13 0-16,-1 0 15,14 13 1,-1-1-16,13-12 16,0 0-1,12 13-15,26-13 16,13 0 0,25 13-16,-1-1 15,1 1 1,76-1-16,-38 13 15,-1-12 1,14 12-16,62 0 16,-37 0-1,25-12-15,13-1 16,-39 1 0,1 0-16,25-13 15,-25 12-15,-13 1 16,25 12-1,-202-25 1</inkml:trace>
  <inkml:trace contextRef="#ctx0" brushRef="#br0" timeOffset="17136.43">21113 11842 0,'0'0'0,"0"0"0,0 0 15,0 0 1,0 0-16,0 0 15,0-12 1,0 12-16,0 0 16,12-13-1,14 1-15,11-1 16,52 0-16,63-12 16,63 0-1,38-12 1,63 11-16,-13 26 15,13-12 1,-37 12-16,-14 0 16,-50 0-1,-13 0-15,-37 12 16,-165-12-16</inkml:trace>
  <inkml:trace contextRef="#ctx0" brushRef="#br0" timeOffset="39399.46">16725 13576 0,'0'0'0,"0"0"0,0 0 0,0 0 16,0 12-1,-13 1-15,0 12 16,1 25-1,-1 13-15,0 25 16,13-25 0,0-13-16,0-12 15,0 12 1,0-12-16,0-1 16,0 1-1,0 0-15,13-13 16,0 0-1,-1 0-15,1-12 16,0-1 0,12 1-16,13-1 15,25-12 1,0 0-16,0 0 16,1-12-1,12-1-15,-13 13 16,13-12-16,12-1 15,1 13 1,-1 0-16,-12 0 16,0 13-1,-13-1-15,-12 13 16,-1 0 0,1 1-16,0-1 15,-14 0 1,1 0-16,-12 0 15,-1-12 1,0-1-16,-12 1 16,0-1-1,-1-12-15,1 0 16,0-12 0,-1-13-16,1-38 15,-1-13 1,-12-11-16,0-27 15,-12 1 1,12-12-16,12 12 16,1 12-1,-13 13-15,0-25 16,13 0-16,-13 113 16</inkml:trace>
</inkml:ink>
</file>

<file path=ppt/ink/ink6.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81396" units="1/cm"/>
          <inkml:channelProperty channel="Y" name="resolution" value="116.28866" units="1/cm"/>
          <inkml:channelProperty channel="T" name="resolution" value="1" units="1/dev"/>
        </inkml:channelProperties>
      </inkml:inkSource>
      <inkml:timestamp xml:id="ts0" timeString="2021-04-06T20:13:18.415"/>
    </inkml:context>
    <inkml:brush xml:id="br0">
      <inkml:brushProperty name="width" value="0.05292" units="cm"/>
      <inkml:brushProperty name="height" value="0.05292" units="cm"/>
      <inkml:brushProperty name="color" value="#FF0000"/>
    </inkml:brush>
  </inkml:definitions>
  <inkml:trace contextRef="#ctx0" brushRef="#br0">3851 8413 0,'0'0'16,"0"0"-16,13 0 0,25 0 16,63-13-1,38 1-15,51-1 16,88-12-1,-12 13-15,88-14 16,-13 14 0,39-1-16,37 1 15,-13 12 1,26 25-16,38 0 16,-38 25-1,51 1-15,-1-1 16,77 0-1,-26 13-15,25-38 16,26 0 0,-26 0-16,-25 13 15,-139 0 1</inkml:trace>
  <inkml:trace contextRef="#ctx0" brushRef="#br0" timeOffset="2568.71">2663 15020 0,'0'0'0,"0"0"15,0 0-15,0 0 16,0 0-1,0 0-15,0 0 16,0 0 0,0 0-16,0-12 15,0-1 1,12 1-16,14-13 16,12-1-1,63-24-15,38-13 16,38 13-1,88 12-15,14 1 16,87 12-16,14 12 16,-14 0-1,14 13 1,37-12-16,-12 12 16,12 12-16,-12-12 15,50 13 1,-25-26-16,76 13 15,-26-12 1,-50-1-16,101-12 16,51 13-1,-127-1-15,51 1 16,-76 12 0,63 0-16,-75 25 15,62-13 1,1 13-16,-89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4/6/2021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Covid vaccination is a positive externality because even if you do not get the shot, Covid contagious will decreased in town and, hence, you will have a lower likelihood of getting infected.</a:t>
            </a:r>
          </a:p>
        </p:txBody>
      </p:sp>
      <p:sp>
        <p:nvSpPr>
          <p:cNvPr id="4" name="Slide Number Placeholder 3"/>
          <p:cNvSpPr>
            <a:spLocks noGrp="1"/>
          </p:cNvSpPr>
          <p:nvPr>
            <p:ph type="sldNum" sz="quarter" idx="5"/>
          </p:nvPr>
        </p:nvSpPr>
        <p:spPr/>
        <p:txBody>
          <a:bodyPr/>
          <a:lstStyle/>
          <a:p>
            <a:fld id="{2CAF6792-DBE1-4461-97FA-F85A7B48814E}" type="slidenum">
              <a:rPr lang="en-US" smtClean="0"/>
              <a:t>3</a:t>
            </a:fld>
            <a:endParaRPr lang="en-US"/>
          </a:p>
        </p:txBody>
      </p:sp>
    </p:spTree>
    <p:extLst>
      <p:ext uri="{BB962C8B-B14F-4D97-AF65-F5344CB8AC3E}">
        <p14:creationId xmlns:p14="http://schemas.microsoft.com/office/powerpoint/2010/main" val="107836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dioxide carbon emissions</a:t>
            </a:r>
          </a:p>
        </p:txBody>
      </p:sp>
      <p:sp>
        <p:nvSpPr>
          <p:cNvPr id="4" name="Slide Number Placeholder 3"/>
          <p:cNvSpPr>
            <a:spLocks noGrp="1"/>
          </p:cNvSpPr>
          <p:nvPr>
            <p:ph type="sldNum" sz="quarter" idx="5"/>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84482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external cost is the costs to those bystanders affected </a:t>
            </a:r>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8</a:t>
            </a:fld>
            <a:endParaRPr lang="en-US"/>
          </a:p>
        </p:txBody>
      </p:sp>
    </p:spTree>
    <p:extLst>
      <p:ext uri="{BB962C8B-B14F-4D97-AF65-F5344CB8AC3E}">
        <p14:creationId xmlns:p14="http://schemas.microsoft.com/office/powerpoint/2010/main" val="239111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14</a:t>
            </a:fld>
            <a:endParaRPr lang="en-US"/>
          </a:p>
        </p:txBody>
      </p:sp>
    </p:spTree>
    <p:extLst>
      <p:ext uri="{BB962C8B-B14F-4D97-AF65-F5344CB8AC3E}">
        <p14:creationId xmlns:p14="http://schemas.microsoft.com/office/powerpoint/2010/main" val="839107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Protection Agency.</a:t>
            </a:r>
          </a:p>
          <a:p>
            <a:endParaRPr lang="en-US" dirty="0"/>
          </a:p>
          <a:p>
            <a:r>
              <a:rPr lang="en-US" dirty="0"/>
              <a:t>Dictates maximum level of pollution</a:t>
            </a:r>
          </a:p>
          <a:p>
            <a:r>
              <a:rPr lang="en-US" dirty="0"/>
              <a:t>Requires that firms adopt a particular technology to reduce emissions</a:t>
            </a:r>
          </a:p>
        </p:txBody>
      </p:sp>
      <p:sp>
        <p:nvSpPr>
          <p:cNvPr id="4" name="Slide Number Placeholder 3"/>
          <p:cNvSpPr>
            <a:spLocks noGrp="1"/>
          </p:cNvSpPr>
          <p:nvPr>
            <p:ph type="sldNum" sz="quarter" idx="5"/>
          </p:nvPr>
        </p:nvSpPr>
        <p:spPr/>
        <p:txBody>
          <a:bodyPr/>
          <a:lstStyle/>
          <a:p>
            <a:fld id="{2CAF6792-DBE1-4461-97FA-F85A7B48814E}" type="slidenum">
              <a:rPr lang="en-US" smtClean="0"/>
              <a:t>16</a:t>
            </a:fld>
            <a:endParaRPr lang="en-US"/>
          </a:p>
        </p:txBody>
      </p:sp>
    </p:spTree>
    <p:extLst>
      <p:ext uri="{BB962C8B-B14F-4D97-AF65-F5344CB8AC3E}">
        <p14:creationId xmlns:p14="http://schemas.microsoft.com/office/powerpoint/2010/main" val="194062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800" b="1" dirty="0"/>
              <a:t>The Coase theorem</a:t>
            </a:r>
            <a:endParaRPr lang="en-US" sz="1800" b="1" dirty="0"/>
          </a:p>
        </p:txBody>
      </p:sp>
      <p:sp>
        <p:nvSpPr>
          <p:cNvPr id="4" name="Slide Number Placeholder 3"/>
          <p:cNvSpPr>
            <a:spLocks noGrp="1"/>
          </p:cNvSpPr>
          <p:nvPr>
            <p:ph type="sldNum" sz="quarter" idx="5"/>
          </p:nvPr>
        </p:nvSpPr>
        <p:spPr/>
        <p:txBody>
          <a:bodyPr/>
          <a:lstStyle/>
          <a:p>
            <a:fld id="{2CAF6792-DBE1-4461-97FA-F85A7B48814E}" type="slidenum">
              <a:rPr lang="en-US" smtClean="0"/>
              <a:t>17</a:t>
            </a:fld>
            <a:endParaRPr lang="en-US"/>
          </a:p>
        </p:txBody>
      </p:sp>
    </p:spTree>
    <p:extLst>
      <p:ext uri="{BB962C8B-B14F-4D97-AF65-F5344CB8AC3E}">
        <p14:creationId xmlns:p14="http://schemas.microsoft.com/office/powerpoint/2010/main" val="52487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altLang="en-US" dirty="0"/>
              <a:t>If the benefit of the dog to </a:t>
            </a:r>
            <a:r>
              <a:rPr lang="en-IN" dirty="0"/>
              <a:t>Emily</a:t>
            </a:r>
            <a:r>
              <a:rPr lang="en-US" altLang="en-US" dirty="0"/>
              <a:t> exceeds the cost of the barking to </a:t>
            </a:r>
            <a:r>
              <a:rPr lang="en-IN" dirty="0"/>
              <a:t>Horace</a:t>
            </a:r>
            <a:r>
              <a:rPr lang="en-US" dirty="0"/>
              <a:t> </a:t>
            </a:r>
          </a:p>
          <a:p>
            <a:pPr lvl="2"/>
            <a:endParaRPr lang="en-US" altLang="en-US" dirty="0"/>
          </a:p>
          <a:p>
            <a:pPr lvl="2"/>
            <a:r>
              <a:rPr lang="en-US" altLang="en-US" dirty="0"/>
              <a:t>Then </a:t>
            </a:r>
            <a:r>
              <a:rPr lang="en-IN" dirty="0"/>
              <a:t>Emily</a:t>
            </a:r>
            <a:r>
              <a:rPr lang="en-US" altLang="en-US" dirty="0"/>
              <a:t> and </a:t>
            </a:r>
            <a:r>
              <a:rPr lang="en-IN" dirty="0"/>
              <a:t>Horace</a:t>
            </a:r>
            <a:r>
              <a:rPr lang="en-US" altLang="en-US" dirty="0"/>
              <a:t> will strike a bargain in which </a:t>
            </a:r>
            <a:r>
              <a:rPr lang="en-IN" dirty="0"/>
              <a:t>Emily</a:t>
            </a:r>
            <a:r>
              <a:rPr lang="en-US" altLang="en-US" dirty="0"/>
              <a:t> keeps the dog</a:t>
            </a:r>
          </a:p>
          <a:p>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356052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a:xfrm>
            <a:off x="0" y="6400800"/>
            <a:ext cx="8540750" cy="457200"/>
          </a:xfrm>
          <a:prstGeom prst="rect">
            <a:avLst/>
          </a:prstGeom>
        </p:spPr>
        <p:txBody>
          <a:bodyPr/>
          <a:lstStyle>
            <a:lvl1pPr>
              <a:defRPr/>
            </a:lvl1p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Tree>
    <p:extLst>
      <p:ext uri="{BB962C8B-B14F-4D97-AF65-F5344CB8AC3E}">
        <p14:creationId xmlns:p14="http://schemas.microsoft.com/office/powerpoint/2010/main" val="50371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02808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961900"/>
          </a:xfrm>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lgn="ctr">
              <a:buNone/>
              <a:defRPr>
                <a:solidFill>
                  <a:srgbClr val="005EA4"/>
                </a:solidFill>
              </a:defRPr>
            </a:lvl1pPr>
            <a:lvl2pPr marL="457200" indent="0">
              <a:buNone/>
              <a:defRPr/>
            </a:lvl2pPr>
          </a:lstStyle>
          <a:p>
            <a:pPr lvl="0"/>
            <a:r>
              <a:rPr lang="en-US" dirty="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154356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345007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206482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30467275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869" y="0"/>
            <a:ext cx="8450262" cy="587375"/>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Tree>
    <p:extLst>
      <p:ext uri="{BB962C8B-B14F-4D97-AF65-F5344CB8AC3E}">
        <p14:creationId xmlns:p14="http://schemas.microsoft.com/office/powerpoint/2010/main" val="264246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11" name="Rectangle 11"/>
          <p:cNvSpPr>
            <a:spLocks noChangeArrowheads="1"/>
          </p:cNvSpPr>
          <p:nvPr userDrawn="1"/>
        </p:nvSpPr>
        <p:spPr bwMode="auto">
          <a:xfrm>
            <a:off x="6054725" y="5630720"/>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39328544"/>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0"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749962009"/>
      </p:ext>
    </p:extLst>
  </p:cSld>
  <p:clrMap bg1="lt1" tx1="dk1" bg2="lt2" tx2="dk2" accent1="accent1" accent2="accent2" accent3="accent3" accent4="accent4" accent5="accent5" accent6="accent6" hlink="hlink" folHlink="folHlink"/>
  <p:sldLayoutIdLst>
    <p:sldLayoutId id="2147483685"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b="1">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7" name="Rectangle 11"/>
          <p:cNvSpPr>
            <a:spLocks noChangeArrowheads="1"/>
          </p:cNvSpPr>
          <p:nvPr userDrawn="1"/>
        </p:nvSpPr>
        <p:spPr bwMode="auto">
          <a:xfrm>
            <a:off x="973759" y="6019800"/>
            <a:ext cx="7213047" cy="40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bg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bg1"/>
                </a:solidFill>
              </a:rPr>
              <a:t>V.  </a:t>
            </a:r>
            <a:r>
              <a:rPr lang="en-US" altLang="en-US" sz="900" dirty="0" err="1">
                <a:solidFill>
                  <a:schemeClr val="bg1"/>
                </a:solidFill>
              </a:rPr>
              <a:t>Andreea</a:t>
            </a:r>
            <a:r>
              <a:rPr lang="en-US" altLang="en-US" sz="900" dirty="0">
                <a:solidFill>
                  <a:schemeClr val="bg1"/>
                </a:solidFill>
              </a:rPr>
              <a:t>  CHIRITESCU</a:t>
            </a:r>
          </a:p>
          <a:p>
            <a:pPr algn="ctr" eaLnBrk="1" fontAlgn="base" hangingPunct="1">
              <a:lnSpc>
                <a:spcPct val="80000"/>
              </a:lnSpc>
              <a:spcBef>
                <a:spcPct val="20000"/>
              </a:spcBef>
              <a:spcAft>
                <a:spcPct val="0"/>
              </a:spcAft>
              <a:defRPr/>
            </a:pPr>
            <a:r>
              <a:rPr lang="en-US" altLang="en-US" sz="900" dirty="0">
                <a:solidFill>
                  <a:schemeClr val="bg1"/>
                </a:solidFill>
              </a:rPr>
              <a:t>Eastern Illinois University</a:t>
            </a:r>
          </a:p>
        </p:txBody>
      </p: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01097351"/>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12" name="Rectangle 11"/>
          <p:cNvSpPr>
            <a:spLocks noChangeArrowheads="1"/>
          </p:cNvSpPr>
          <p:nvPr userDrawn="1"/>
        </p:nvSpPr>
        <p:spPr bwMode="auto">
          <a:xfrm>
            <a:off x="1219860" y="5602225"/>
            <a:ext cx="1828800" cy="37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tx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tx1"/>
                </a:solidFill>
              </a:rPr>
              <a:t>V.  </a:t>
            </a:r>
            <a:r>
              <a:rPr lang="en-US" altLang="en-US" sz="900" dirty="0" err="1">
                <a:solidFill>
                  <a:schemeClr val="tx1"/>
                </a:solidFill>
              </a:rPr>
              <a:t>Andreea</a:t>
            </a:r>
            <a:r>
              <a:rPr lang="en-US" altLang="en-US" sz="900" dirty="0">
                <a:solidFill>
                  <a:schemeClr val="tx1"/>
                </a:solidFill>
              </a:rPr>
              <a:t>  CHIRITESCU</a:t>
            </a:r>
          </a:p>
          <a:p>
            <a:pPr algn="ctr" eaLnBrk="1" fontAlgn="base" hangingPunct="1">
              <a:lnSpc>
                <a:spcPct val="80000"/>
              </a:lnSpc>
              <a:spcBef>
                <a:spcPct val="20000"/>
              </a:spcBef>
              <a:spcAft>
                <a:spcPct val="0"/>
              </a:spcAft>
              <a:defRPr/>
            </a:pPr>
            <a:r>
              <a:rPr lang="en-US" altLang="en-US" sz="900" dirty="0">
                <a:solidFill>
                  <a:schemeClr val="tx1"/>
                </a:solidFill>
              </a:rPr>
              <a:t>Eastern Illinois University</a:t>
            </a:r>
          </a:p>
        </p:txBody>
      </p:sp>
    </p:spTree>
    <p:extLst>
      <p:ext uri="{BB962C8B-B14F-4D97-AF65-F5344CB8AC3E}">
        <p14:creationId xmlns:p14="http://schemas.microsoft.com/office/powerpoint/2010/main" val="3803854708"/>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12"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662152"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
        <p:nvSpPr>
          <p:cNvPr id="1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2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346869"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1"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14"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10</a:t>
            </a:r>
          </a:p>
        </p:txBody>
      </p:sp>
      <p:sp>
        <p:nvSpPr>
          <p:cNvPr id="8" name="Content Placeholder 7"/>
          <p:cNvSpPr>
            <a:spLocks noGrp="1"/>
          </p:cNvSpPr>
          <p:nvPr>
            <p:ph idx="1"/>
          </p:nvPr>
        </p:nvSpPr>
        <p:spPr>
          <a:xfrm>
            <a:off x="277813" y="1025525"/>
            <a:ext cx="8588375" cy="1108075"/>
          </a:xfrm>
        </p:spPr>
        <p:txBody>
          <a:bodyPr anchor="ctr" anchorCtr="0"/>
          <a:lstStyle/>
          <a:p>
            <a:r>
              <a:rPr lang="en-US" dirty="0"/>
              <a:t>Externalities</a:t>
            </a:r>
          </a:p>
        </p:txBody>
      </p:sp>
      <p:sp>
        <p:nvSpPr>
          <p:cNvPr id="18469" name="Slide Number Placeholder 3"/>
          <p:cNvSpPr>
            <a:spLocks noGrp="1"/>
          </p:cNvSpPr>
          <p:nvPr>
            <p:ph type="sldNum" sz="quarter" idx="10"/>
          </p:nvPr>
        </p:nvSpPr>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fld id="{95BEDC3B-C35B-4EA4-97A1-418A418CDD82}"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0" fontAlgn="auto" latinLnBrk="0" hangingPunct="0">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A50F97C6-CE89-4230-A645-53C93AA0E7B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28504669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wrap="square" anchor="t"/>
          <a:lstStyle/>
          <a:p>
            <a:r>
              <a:rPr lang="en-US" altLang="en-US" sz="2800" dirty="0"/>
              <a:t>Externalities and Market Inefficiency</a:t>
            </a:r>
          </a:p>
        </p:txBody>
      </p:sp>
      <p:sp>
        <p:nvSpPr>
          <p:cNvPr id="19459" name="Content Placeholder 2"/>
          <p:cNvSpPr>
            <a:spLocks noGrp="1"/>
          </p:cNvSpPr>
          <p:nvPr>
            <p:ph idx="1"/>
          </p:nvPr>
        </p:nvSpPr>
        <p:spPr>
          <a:xfrm>
            <a:off x="277813" y="1025525"/>
            <a:ext cx="8588375" cy="4613275"/>
          </a:xfrm>
        </p:spPr>
        <p:txBody>
          <a:bodyPr/>
          <a:lstStyle/>
          <a:p>
            <a:r>
              <a:rPr lang="en-US" altLang="en-US" dirty="0"/>
              <a:t>Positive externalities</a:t>
            </a:r>
          </a:p>
          <a:p>
            <a:pPr lvl="1"/>
            <a:r>
              <a:rPr lang="en-US" altLang="en-US" dirty="0"/>
              <a:t>Education</a:t>
            </a:r>
          </a:p>
          <a:p>
            <a:pPr lvl="2"/>
            <a:r>
              <a:rPr lang="en-US" altLang="en-US" dirty="0"/>
              <a:t>Benefit of education is private</a:t>
            </a:r>
          </a:p>
          <a:p>
            <a:pPr lvl="2"/>
            <a:r>
              <a:rPr lang="en-US" altLang="en-US" dirty="0"/>
              <a:t>Externalities: better government, lower crime rates, higher productivity and wages</a:t>
            </a:r>
          </a:p>
          <a:p>
            <a:pPr lvl="1"/>
            <a:r>
              <a:rPr lang="en-US" altLang="en-US" dirty="0">
                <a:highlight>
                  <a:srgbClr val="FFFF00"/>
                </a:highlight>
              </a:rPr>
              <a:t>Social value is greater than private value</a:t>
            </a:r>
          </a:p>
          <a:p>
            <a:pPr lvl="1"/>
            <a:r>
              <a:rPr lang="en-US" altLang="en-US" dirty="0"/>
              <a:t>Social value curve</a:t>
            </a:r>
          </a:p>
          <a:p>
            <a:pPr lvl="2"/>
            <a:r>
              <a:rPr lang="en-US" altLang="en-US" dirty="0"/>
              <a:t>Above the demand curve</a:t>
            </a:r>
          </a:p>
        </p:txBody>
      </p:sp>
      <p:sp>
        <p:nvSpPr>
          <p:cNvPr id="19461" name="Slide Number Placeholder 1"/>
          <p:cNvSpPr>
            <a:spLocks noGrp="1"/>
          </p:cNvSpPr>
          <p:nvPr>
            <p:ph type="sldNum" sz="quarter" idx="10"/>
          </p:nvPr>
        </p:nvSpPr>
        <p:spPr>
          <a:xfrm>
            <a:off x="8686800" y="6423025"/>
            <a:ext cx="4524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A4239983-F5E5-4D40-AA20-20510C23838B}" type="slidenum">
              <a:rPr lang="en-US" altLang="en-US" sz="1200" smtClean="0">
                <a:solidFill>
                  <a:srgbClr val="002060"/>
                </a:solidFill>
              </a:rPr>
              <a:pPr eaLnBrk="1" hangingPunct="1"/>
              <a:t>10</a:t>
            </a:fld>
            <a:endParaRPr lang="en-US" altLang="en-US" sz="1200" dirty="0">
              <a:solidFill>
                <a:srgbClr val="002060"/>
              </a:solidFill>
            </a:endParaRPr>
          </a:p>
        </p:txBody>
      </p:sp>
      <p:sp>
        <p:nvSpPr>
          <p:cNvPr id="5" name="TextBox 4">
            <a:extLst>
              <a:ext uri="{FF2B5EF4-FFF2-40B4-BE49-F238E27FC236}">
                <a16:creationId xmlns:a16="http://schemas.microsoft.com/office/drawing/2014/main" id="{4B9D042C-0F18-42BB-B995-EBD1F495CA7B}"/>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971136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Figure 3 </a:t>
            </a:r>
            <a:r>
              <a:rPr lang="en-US" altLang="en-US" sz="2800" dirty="0"/>
              <a:t>Education and the Social Optimum</a:t>
            </a:r>
          </a:p>
        </p:txBody>
      </p:sp>
      <p:sp>
        <p:nvSpPr>
          <p:cNvPr id="20483" name="Slide Number Placeholder 1"/>
          <p:cNvSpPr>
            <a:spLocks noGrp="1"/>
          </p:cNvSpPr>
          <p:nvPr>
            <p:ph type="sldNum" sz="quarter" idx="13"/>
          </p:nvPr>
        </p:nvSpPr>
        <p:spPr>
          <a:xfrm>
            <a:off x="8763000" y="6473826"/>
            <a:ext cx="376238" cy="234952"/>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82DA9606-3E03-444F-AE0A-3E9C3BF12179}" type="slidenum">
              <a:rPr lang="en-US" altLang="en-US" sz="1200" smtClean="0">
                <a:solidFill>
                  <a:srgbClr val="002060"/>
                </a:solidFill>
              </a:rPr>
              <a:pPr eaLnBrk="1" hangingPunct="1"/>
              <a:t>11</a:t>
            </a:fld>
            <a:endParaRPr lang="en-US" altLang="en-US" sz="1200" dirty="0">
              <a:solidFill>
                <a:srgbClr val="002060"/>
              </a:solidFill>
            </a:endParaRPr>
          </a:p>
        </p:txBody>
      </p:sp>
      <p:pic>
        <p:nvPicPr>
          <p:cNvPr id="6" name="Picture 5" descr="A line graph with quantity of education on the x axis and price of education on the y axis. The supply (private cost) curve intersects the demand (private value) curve at a point labeled equilibrium at quantity Q market. A second negative curve above the demand curve is labeled Social value (private value and external benefit). The external benefit is an arrow that rises from the demand, private value, line to the social value, private value and external benefit, line. Where the social value (private value and external benefit) line and the supply (private cost) lines intersect is a point labeled optimum at quantity Q Optimu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618052"/>
            <a:ext cx="8558057" cy="3554024"/>
          </a:xfrm>
          <a:prstGeom prst="rect">
            <a:avLst/>
          </a:prstGeom>
        </p:spPr>
      </p:pic>
      <p:sp>
        <p:nvSpPr>
          <p:cNvPr id="5" name="TextBox 4">
            <a:extLst>
              <a:ext uri="{FF2B5EF4-FFF2-40B4-BE49-F238E27FC236}">
                <a16:creationId xmlns:a16="http://schemas.microsoft.com/office/drawing/2014/main" id="{887A34BA-0B23-47E4-A77A-E14E56F4C3C1}"/>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E5292B3-C253-4EB3-9BFA-E21EF2F5960A}"/>
                  </a:ext>
                </a:extLst>
              </p14:cNvPr>
              <p14:cNvContentPartPr/>
              <p14:nvPr/>
            </p14:nvContentPartPr>
            <p14:xfrm>
              <a:off x="5169600" y="4046040"/>
              <a:ext cx="3492000" cy="1176120"/>
            </p14:xfrm>
          </p:contentPart>
        </mc:Choice>
        <mc:Fallback>
          <p:pic>
            <p:nvPicPr>
              <p:cNvPr id="2" name="Ink 1">
                <a:extLst>
                  <a:ext uri="{FF2B5EF4-FFF2-40B4-BE49-F238E27FC236}">
                    <a16:creationId xmlns:a16="http://schemas.microsoft.com/office/drawing/2014/main" id="{3E5292B3-C253-4EB3-9BFA-E21EF2F5960A}"/>
                  </a:ext>
                </a:extLst>
              </p:cNvPr>
              <p:cNvPicPr/>
              <p:nvPr/>
            </p:nvPicPr>
            <p:blipFill>
              <a:blip r:embed="rId4"/>
              <a:stretch>
                <a:fillRect/>
              </a:stretch>
            </p:blipFill>
            <p:spPr>
              <a:xfrm>
                <a:off x="5160240" y="4036680"/>
                <a:ext cx="3510720" cy="1194840"/>
              </a:xfrm>
              <a:prstGeom prst="rect">
                <a:avLst/>
              </a:prstGeom>
            </p:spPr>
          </p:pic>
        </mc:Fallback>
      </mc:AlternateContent>
    </p:spTree>
    <p:extLst>
      <p:ext uri="{BB962C8B-B14F-4D97-AF65-F5344CB8AC3E}">
        <p14:creationId xmlns:p14="http://schemas.microsoft.com/office/powerpoint/2010/main" val="97451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wrap="square" anchor="t"/>
          <a:lstStyle/>
          <a:p>
            <a:r>
              <a:rPr lang="en-US" altLang="en-US" sz="2800" dirty="0"/>
              <a:t>Externalities and Market Inefficiency</a:t>
            </a:r>
          </a:p>
        </p:txBody>
      </p:sp>
      <p:sp>
        <p:nvSpPr>
          <p:cNvPr id="21507" name="Content Placeholder 2"/>
          <p:cNvSpPr>
            <a:spLocks noGrp="1"/>
          </p:cNvSpPr>
          <p:nvPr>
            <p:ph idx="1"/>
          </p:nvPr>
        </p:nvSpPr>
        <p:spPr>
          <a:xfrm>
            <a:off x="277813" y="1025525"/>
            <a:ext cx="8588375" cy="3622675"/>
          </a:xfrm>
        </p:spPr>
        <p:txBody>
          <a:bodyPr/>
          <a:lstStyle/>
          <a:p>
            <a:r>
              <a:rPr lang="en-US" altLang="en-US" dirty="0"/>
              <a:t>Positive externalities</a:t>
            </a:r>
          </a:p>
          <a:p>
            <a:pPr lvl="1"/>
            <a:r>
              <a:rPr lang="en-US" altLang="en-US" dirty="0"/>
              <a:t>Socially optimal quantity is greater than market equilibrium quantity</a:t>
            </a:r>
          </a:p>
          <a:p>
            <a:pPr lvl="1"/>
            <a:r>
              <a:rPr lang="en-US" altLang="en-US" dirty="0">
                <a:highlight>
                  <a:srgbClr val="FFFF00"/>
                </a:highlight>
              </a:rPr>
              <a:t>Government – correct market failure</a:t>
            </a:r>
          </a:p>
          <a:p>
            <a:pPr lvl="2"/>
            <a:r>
              <a:rPr lang="en-US" altLang="en-US" dirty="0"/>
              <a:t>Internalize the externality</a:t>
            </a:r>
          </a:p>
          <a:p>
            <a:pPr lvl="2"/>
            <a:r>
              <a:rPr lang="en-US" altLang="en-US" dirty="0">
                <a:highlight>
                  <a:srgbClr val="FFFF00"/>
                </a:highlight>
              </a:rPr>
              <a:t>Subsidy</a:t>
            </a:r>
            <a:r>
              <a:rPr lang="en-US" altLang="en-US" dirty="0"/>
              <a:t> </a:t>
            </a:r>
          </a:p>
        </p:txBody>
      </p:sp>
      <p:sp>
        <p:nvSpPr>
          <p:cNvPr id="21509" name="Slide Number Placeholder 1"/>
          <p:cNvSpPr>
            <a:spLocks noGrp="1"/>
          </p:cNvSpPr>
          <p:nvPr>
            <p:ph type="sldNum" sz="quarter" idx="10"/>
          </p:nvPr>
        </p:nvSpPr>
        <p:spPr>
          <a:xfrm>
            <a:off x="8763000" y="6423025"/>
            <a:ext cx="3762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2BFE4A83-0B87-4843-84E0-5B052F4B3F12}" type="slidenum">
              <a:rPr lang="en-US" altLang="en-US" sz="1200" smtClean="0">
                <a:solidFill>
                  <a:srgbClr val="002060"/>
                </a:solidFill>
              </a:rPr>
              <a:pPr eaLnBrk="1" hangingPunct="1"/>
              <a:t>12</a:t>
            </a:fld>
            <a:endParaRPr lang="en-US" altLang="en-US" sz="1200" dirty="0">
              <a:solidFill>
                <a:srgbClr val="002060"/>
              </a:solidFill>
            </a:endParaRPr>
          </a:p>
        </p:txBody>
      </p:sp>
      <p:sp>
        <p:nvSpPr>
          <p:cNvPr id="5" name="TextBox 4">
            <a:extLst>
              <a:ext uri="{FF2B5EF4-FFF2-40B4-BE49-F238E27FC236}">
                <a16:creationId xmlns:a16="http://schemas.microsoft.com/office/drawing/2014/main" id="{67700725-6283-4A65-A8E2-5814A0E2B5F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1521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wrap="square" anchor="t"/>
          <a:lstStyle/>
          <a:p>
            <a:r>
              <a:rPr lang="en-US" altLang="en-US" sz="2800" dirty="0"/>
              <a:t>Externalities and Market Inefficiency</a:t>
            </a:r>
          </a:p>
        </p:txBody>
      </p:sp>
      <p:sp>
        <p:nvSpPr>
          <p:cNvPr id="22531" name="Content Placeholder 2"/>
          <p:cNvSpPr>
            <a:spLocks noGrp="1"/>
          </p:cNvSpPr>
          <p:nvPr>
            <p:ph idx="1"/>
          </p:nvPr>
        </p:nvSpPr>
        <p:spPr>
          <a:xfrm>
            <a:off x="277813" y="1025525"/>
            <a:ext cx="8588375" cy="4841875"/>
          </a:xfrm>
        </p:spPr>
        <p:txBody>
          <a:bodyPr/>
          <a:lstStyle/>
          <a:p>
            <a:r>
              <a:rPr lang="en-US" altLang="en-US" dirty="0"/>
              <a:t>Negative externalities</a:t>
            </a:r>
          </a:p>
          <a:p>
            <a:pPr lvl="1"/>
            <a:r>
              <a:rPr lang="en-US" altLang="en-US" dirty="0"/>
              <a:t>Markets produce a larger quantity than is socially desirable</a:t>
            </a:r>
          </a:p>
          <a:p>
            <a:pPr lvl="1"/>
            <a:r>
              <a:rPr lang="en-US" altLang="en-US" dirty="0"/>
              <a:t>Government: tax</a:t>
            </a:r>
          </a:p>
          <a:p>
            <a:r>
              <a:rPr lang="en-US" altLang="en-US" dirty="0"/>
              <a:t>Positive externalities</a:t>
            </a:r>
          </a:p>
          <a:p>
            <a:pPr lvl="1"/>
            <a:r>
              <a:rPr lang="en-US" altLang="en-US" dirty="0"/>
              <a:t>Markets produce a smaller quantity than is socially desirable</a:t>
            </a:r>
          </a:p>
          <a:p>
            <a:pPr lvl="1"/>
            <a:r>
              <a:rPr lang="en-US" altLang="en-US" dirty="0"/>
              <a:t>Government: subsidy</a:t>
            </a:r>
          </a:p>
        </p:txBody>
      </p:sp>
      <p:sp>
        <p:nvSpPr>
          <p:cNvPr id="22533" name="Slide Number Placeholder 1"/>
          <p:cNvSpPr>
            <a:spLocks noGrp="1"/>
          </p:cNvSpPr>
          <p:nvPr>
            <p:ph type="sldNum" sz="quarter" idx="10"/>
          </p:nvPr>
        </p:nvSpPr>
        <p:spPr>
          <a:xfrm>
            <a:off x="8686800" y="6423025"/>
            <a:ext cx="4524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E2D6730A-CFDA-4DEA-B5D9-BA4A8BA53BCF}" type="slidenum">
              <a:rPr lang="en-US" altLang="en-US" sz="1200" smtClean="0">
                <a:solidFill>
                  <a:srgbClr val="002060"/>
                </a:solidFill>
              </a:rPr>
              <a:pPr eaLnBrk="1" hangingPunct="1"/>
              <a:t>13</a:t>
            </a:fld>
            <a:endParaRPr lang="en-US" altLang="en-US" sz="1200">
              <a:solidFill>
                <a:srgbClr val="002060"/>
              </a:solidFill>
            </a:endParaRPr>
          </a:p>
        </p:txBody>
      </p:sp>
      <p:sp>
        <p:nvSpPr>
          <p:cNvPr id="5" name="TextBox 4">
            <a:extLst>
              <a:ext uri="{FF2B5EF4-FFF2-40B4-BE49-F238E27FC236}">
                <a16:creationId xmlns:a16="http://schemas.microsoft.com/office/drawing/2014/main" id="{808E2112-A237-4D60-A665-F484B665733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288CA37-90F2-49F4-825C-0866FDDEE7FA}"/>
                  </a:ext>
                </a:extLst>
              </p14:cNvPr>
              <p14:cNvContentPartPr/>
              <p14:nvPr/>
            </p14:nvContentPartPr>
            <p14:xfrm>
              <a:off x="958680" y="2979000"/>
              <a:ext cx="4047480" cy="2428560"/>
            </p14:xfrm>
          </p:contentPart>
        </mc:Choice>
        <mc:Fallback>
          <p:pic>
            <p:nvPicPr>
              <p:cNvPr id="2" name="Ink 1">
                <a:extLst>
                  <a:ext uri="{FF2B5EF4-FFF2-40B4-BE49-F238E27FC236}">
                    <a16:creationId xmlns:a16="http://schemas.microsoft.com/office/drawing/2014/main" id="{8288CA37-90F2-49F4-825C-0866FDDEE7FA}"/>
                  </a:ext>
                </a:extLst>
              </p:cNvPr>
              <p:cNvPicPr/>
              <p:nvPr/>
            </p:nvPicPr>
            <p:blipFill>
              <a:blip r:embed="rId3"/>
              <a:stretch>
                <a:fillRect/>
              </a:stretch>
            </p:blipFill>
            <p:spPr>
              <a:xfrm>
                <a:off x="949320" y="2969640"/>
                <a:ext cx="4066200" cy="2447280"/>
              </a:xfrm>
              <a:prstGeom prst="rect">
                <a:avLst/>
              </a:prstGeom>
            </p:spPr>
          </p:pic>
        </mc:Fallback>
      </mc:AlternateContent>
    </p:spTree>
    <p:extLst>
      <p:ext uri="{BB962C8B-B14F-4D97-AF65-F5344CB8AC3E}">
        <p14:creationId xmlns:p14="http://schemas.microsoft.com/office/powerpoint/2010/main" val="380499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wrap="square" anchor="t"/>
          <a:lstStyle/>
          <a:p>
            <a:r>
              <a:rPr lang="en-US" altLang="en-US" sz="3200" dirty="0"/>
              <a:t>Public Policies toward Externalities</a:t>
            </a:r>
          </a:p>
        </p:txBody>
      </p:sp>
      <p:sp>
        <p:nvSpPr>
          <p:cNvPr id="26627" name="Content Placeholder 2"/>
          <p:cNvSpPr>
            <a:spLocks noGrp="1"/>
          </p:cNvSpPr>
          <p:nvPr>
            <p:ph idx="1"/>
          </p:nvPr>
        </p:nvSpPr>
        <p:spPr>
          <a:xfrm>
            <a:off x="277813" y="1025525"/>
            <a:ext cx="8588375" cy="4918075"/>
          </a:xfrm>
        </p:spPr>
        <p:txBody>
          <a:bodyPr/>
          <a:lstStyle/>
          <a:p>
            <a:r>
              <a:rPr lang="en-US" altLang="en-US" dirty="0"/>
              <a:t>Regulation </a:t>
            </a:r>
          </a:p>
          <a:p>
            <a:pPr lvl="1"/>
            <a:r>
              <a:rPr lang="en-US" altLang="en-US" dirty="0"/>
              <a:t>Regulate behavior directly: making certain behaviors either required or forbidden</a:t>
            </a:r>
          </a:p>
          <a:p>
            <a:pPr lvl="1"/>
            <a:endParaRPr lang="en-US" altLang="en-US" dirty="0"/>
          </a:p>
          <a:p>
            <a:r>
              <a:rPr lang="en-US" altLang="en-US" dirty="0"/>
              <a:t>Corrective taxes and subsidies</a:t>
            </a:r>
          </a:p>
          <a:p>
            <a:pPr lvl="1"/>
            <a:r>
              <a:rPr lang="en-US" altLang="en-US" dirty="0"/>
              <a:t>Corrective taxes (</a:t>
            </a:r>
            <a:r>
              <a:rPr lang="en-US" altLang="en-US" i="1" dirty="0" err="1"/>
              <a:t>Pigovian</a:t>
            </a:r>
            <a:r>
              <a:rPr lang="en-US" altLang="en-US" i="1" dirty="0"/>
              <a:t> taxes)</a:t>
            </a:r>
            <a:endParaRPr lang="en-US" altLang="en-US" dirty="0"/>
          </a:p>
          <a:p>
            <a:pPr marL="457200" lvl="1" indent="0">
              <a:buNone/>
            </a:pPr>
            <a:endParaRPr lang="en-US" altLang="en-US" dirty="0"/>
          </a:p>
        </p:txBody>
      </p:sp>
      <p:sp>
        <p:nvSpPr>
          <p:cNvPr id="26629" name="Slide Number Placeholder 1"/>
          <p:cNvSpPr>
            <a:spLocks noGrp="1"/>
          </p:cNvSpPr>
          <p:nvPr>
            <p:ph type="sldNum" sz="quarter" idx="10"/>
          </p:nvPr>
        </p:nvSpPr>
        <p:spPr>
          <a:xfrm>
            <a:off x="8763000" y="6423025"/>
            <a:ext cx="3762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03A51301-62BD-449F-B85B-CC5C07D33932}" type="slidenum">
              <a:rPr lang="en-US" altLang="en-US" sz="1200" smtClean="0">
                <a:solidFill>
                  <a:srgbClr val="002060"/>
                </a:solidFill>
              </a:rPr>
              <a:pPr eaLnBrk="1" hangingPunct="1"/>
              <a:t>14</a:t>
            </a:fld>
            <a:endParaRPr lang="en-US" altLang="en-US" sz="1200">
              <a:solidFill>
                <a:srgbClr val="002060"/>
              </a:solidFill>
            </a:endParaRPr>
          </a:p>
        </p:txBody>
      </p:sp>
      <p:sp>
        <p:nvSpPr>
          <p:cNvPr id="5" name="TextBox 4">
            <a:extLst>
              <a:ext uri="{FF2B5EF4-FFF2-40B4-BE49-F238E27FC236}">
                <a16:creationId xmlns:a16="http://schemas.microsoft.com/office/drawing/2014/main" id="{41FFF36C-4C88-40ED-BDBE-039DFB298C1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634792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70035" y="100939"/>
            <a:ext cx="7803931" cy="661061"/>
          </a:xfrm>
        </p:spPr>
        <p:txBody>
          <a:bodyPr wrap="square" anchor="t"/>
          <a:lstStyle/>
          <a:p>
            <a:r>
              <a:rPr lang="en-US" altLang="en-US" sz="3200" dirty="0"/>
              <a:t>Public Policies toward Externalities</a:t>
            </a:r>
          </a:p>
        </p:txBody>
      </p:sp>
      <p:sp>
        <p:nvSpPr>
          <p:cNvPr id="32771" name="Content Placeholder 2"/>
          <p:cNvSpPr>
            <a:spLocks noGrp="1"/>
          </p:cNvSpPr>
          <p:nvPr>
            <p:ph idx="1"/>
          </p:nvPr>
        </p:nvSpPr>
        <p:spPr>
          <a:xfrm>
            <a:off x="277813" y="1025525"/>
            <a:ext cx="8588375" cy="4232275"/>
          </a:xfrm>
        </p:spPr>
        <p:txBody>
          <a:bodyPr/>
          <a:lstStyle/>
          <a:p>
            <a:r>
              <a:rPr lang="en-US" altLang="en-US" dirty="0"/>
              <a:t>Tradable pollution permits</a:t>
            </a:r>
          </a:p>
          <a:p>
            <a:pPr lvl="1"/>
            <a:r>
              <a:rPr lang="en-US" altLang="en-US" dirty="0"/>
              <a:t>Voluntary transfer of the right to pollute from one firm to another</a:t>
            </a:r>
          </a:p>
          <a:p>
            <a:pPr lvl="1"/>
            <a:endParaRPr lang="en-US" altLang="en-US" dirty="0"/>
          </a:p>
          <a:p>
            <a:pPr marL="457200" lvl="1" indent="0">
              <a:buNone/>
            </a:pPr>
            <a:endParaRPr lang="en-US" altLang="en-US" dirty="0"/>
          </a:p>
        </p:txBody>
      </p:sp>
      <p:sp>
        <p:nvSpPr>
          <p:cNvPr id="32773" name="Slide Number Placeholder 1"/>
          <p:cNvSpPr>
            <a:spLocks noGrp="1"/>
          </p:cNvSpPr>
          <p:nvPr>
            <p:ph type="sldNum" sz="quarter" idx="10"/>
          </p:nvPr>
        </p:nvSpPr>
        <p:spPr>
          <a:xfrm>
            <a:off x="8686800" y="6423025"/>
            <a:ext cx="4524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AC77922F-B906-48C1-8F6E-06F69EE41E94}" type="slidenum">
              <a:rPr lang="en-US" altLang="en-US" sz="1200" smtClean="0">
                <a:solidFill>
                  <a:srgbClr val="002060"/>
                </a:solidFill>
              </a:rPr>
              <a:pPr eaLnBrk="1" hangingPunct="1"/>
              <a:t>15</a:t>
            </a:fld>
            <a:endParaRPr lang="en-US" altLang="en-US" sz="1200" dirty="0">
              <a:solidFill>
                <a:srgbClr val="002060"/>
              </a:solidFill>
            </a:endParaRPr>
          </a:p>
        </p:txBody>
      </p:sp>
      <p:sp>
        <p:nvSpPr>
          <p:cNvPr id="5" name="TextBox 4">
            <a:extLst>
              <a:ext uri="{FF2B5EF4-FFF2-40B4-BE49-F238E27FC236}">
                <a16:creationId xmlns:a16="http://schemas.microsoft.com/office/drawing/2014/main" id="{A5232ED7-2138-4B77-815A-B581B3FE2E3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10445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09550" y="-1"/>
            <a:ext cx="8770938" cy="892175"/>
          </a:xfrm>
        </p:spPr>
        <p:txBody>
          <a:bodyPr/>
          <a:lstStyle/>
          <a:p>
            <a:r>
              <a:rPr lang="en-US" altLang="en-US" dirty="0"/>
              <a:t>Figure 4</a:t>
            </a:r>
            <a:r>
              <a:rPr lang="en-US" altLang="en-US" sz="2800" dirty="0"/>
              <a:t> The Equivalence of Corrective Taxes and Pollution Permits</a:t>
            </a:r>
          </a:p>
        </p:txBody>
      </p:sp>
      <p:sp>
        <p:nvSpPr>
          <p:cNvPr id="35843" name="Slide Number Placeholder 1"/>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B67FC577-FECE-42DD-A58C-8C8164FB7E48}" type="slidenum">
              <a:rPr lang="en-US" altLang="en-US" sz="1200" smtClean="0">
                <a:solidFill>
                  <a:srgbClr val="002060"/>
                </a:solidFill>
              </a:rPr>
              <a:pPr eaLnBrk="1" hangingPunct="1"/>
              <a:t>16</a:t>
            </a:fld>
            <a:endParaRPr lang="en-US" altLang="en-US" sz="1200" dirty="0">
              <a:solidFill>
                <a:srgbClr val="002060"/>
              </a:solidFill>
            </a:endParaRPr>
          </a:p>
        </p:txBody>
      </p:sp>
      <p:pic>
        <p:nvPicPr>
          <p:cNvPr id="7" name="Picture 6" descr="A line graph titled corrective tax. Quantity of pollution is on the x axis and price of pollution is on the y axis. A vertical line labeled corrective tax sets the price of pollution at P, which, together with the negative demand curve, determines the quantity of pollution. The corrective tax line and demand for pollution rights line intersect at quantity Q and price P.&#10;&#10;A line graph titled pollution permits. Quantity of pollution is on the x axis and price of pollution is on the y axis. The supply of pollution permits line is vertical at quantity Q and intersects the negative demand for pollution rights line at price P. Pollution permits set the quantity of pollution which, together with the demand curve, determines the price of pollu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83733"/>
            <a:ext cx="8210550" cy="4490533"/>
          </a:xfrm>
          <a:prstGeom prst="rect">
            <a:avLst/>
          </a:prstGeom>
        </p:spPr>
      </p:pic>
      <p:sp>
        <p:nvSpPr>
          <p:cNvPr id="5" name="TextBox 4">
            <a:extLst>
              <a:ext uri="{FF2B5EF4-FFF2-40B4-BE49-F238E27FC236}">
                <a16:creationId xmlns:a16="http://schemas.microsoft.com/office/drawing/2014/main" id="{B7F7F3E9-29F8-4BE4-9C80-EF8C7638FB8C}"/>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25096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670035" y="100939"/>
            <a:ext cx="7803931" cy="860961"/>
          </a:xfrm>
        </p:spPr>
        <p:txBody>
          <a:bodyPr wrap="square" anchor="t"/>
          <a:lstStyle/>
          <a:p>
            <a:r>
              <a:rPr lang="en-US" altLang="en-US" sz="3200" dirty="0"/>
              <a:t>Private Solutions to Externalities</a:t>
            </a:r>
          </a:p>
        </p:txBody>
      </p:sp>
      <p:sp>
        <p:nvSpPr>
          <p:cNvPr id="40963" name="Content Placeholder 2"/>
          <p:cNvSpPr>
            <a:spLocks noGrp="1"/>
          </p:cNvSpPr>
          <p:nvPr>
            <p:ph idx="1"/>
          </p:nvPr>
        </p:nvSpPr>
        <p:spPr>
          <a:xfrm>
            <a:off x="277813" y="1025525"/>
            <a:ext cx="8588375" cy="4918075"/>
          </a:xfrm>
        </p:spPr>
        <p:txBody>
          <a:bodyPr/>
          <a:lstStyle/>
          <a:p>
            <a:pPr marL="0" indent="0">
              <a:buFontTx/>
              <a:buNone/>
            </a:pPr>
            <a:r>
              <a:rPr lang="en-US" altLang="en-US" dirty="0"/>
              <a:t>1. </a:t>
            </a:r>
            <a:r>
              <a:rPr lang="en-IN" dirty="0"/>
              <a:t>Emily</a:t>
            </a:r>
            <a:r>
              <a:rPr lang="en-US" altLang="en-US" dirty="0"/>
              <a:t> has the legal right to keep a barking dog.</a:t>
            </a:r>
          </a:p>
          <a:p>
            <a:pPr lvl="1"/>
            <a:r>
              <a:rPr lang="en-IN" dirty="0"/>
              <a:t>Emily</a:t>
            </a:r>
            <a:r>
              <a:rPr lang="en-US" altLang="en-US" dirty="0"/>
              <a:t> gets a $500 benefit from the dog</a:t>
            </a:r>
          </a:p>
          <a:p>
            <a:pPr lvl="1"/>
            <a:r>
              <a:rPr lang="en-IN" dirty="0"/>
              <a:t>Horace</a:t>
            </a:r>
            <a:r>
              <a:rPr lang="en-US" altLang="en-US" dirty="0"/>
              <a:t> bears an $800 cost from the barking</a:t>
            </a:r>
          </a:p>
          <a:p>
            <a:pPr lvl="1"/>
            <a:r>
              <a:rPr lang="en-US" altLang="en-US" dirty="0"/>
              <a:t>Efficient outcome:</a:t>
            </a:r>
          </a:p>
          <a:p>
            <a:pPr lvl="2"/>
            <a:r>
              <a:rPr lang="en-IN" dirty="0"/>
              <a:t>Horace</a:t>
            </a:r>
            <a:r>
              <a:rPr lang="en-US" altLang="en-US" dirty="0"/>
              <a:t> can offer </a:t>
            </a:r>
            <a:r>
              <a:rPr lang="en-IN" dirty="0"/>
              <a:t>Emily</a:t>
            </a:r>
            <a:r>
              <a:rPr lang="en-US" altLang="en-US" dirty="0"/>
              <a:t> $600 to get rid of the dog</a:t>
            </a:r>
          </a:p>
          <a:p>
            <a:pPr lvl="2"/>
            <a:r>
              <a:rPr lang="en-IN" dirty="0"/>
              <a:t>Emily</a:t>
            </a:r>
            <a:r>
              <a:rPr lang="en-US" altLang="en-US" dirty="0"/>
              <a:t> will gladly accept</a:t>
            </a:r>
          </a:p>
        </p:txBody>
      </p:sp>
      <p:sp>
        <p:nvSpPr>
          <p:cNvPr id="409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9AD6FAEB-67EA-46F6-ADDC-8AD876B38135}" type="slidenum">
              <a:rPr lang="en-US" altLang="en-US" sz="1200" smtClean="0">
                <a:solidFill>
                  <a:srgbClr val="002060"/>
                </a:solidFill>
              </a:rPr>
              <a:pPr eaLnBrk="1" hangingPunct="1"/>
              <a:t>17</a:t>
            </a:fld>
            <a:endParaRPr lang="en-US" altLang="en-US" sz="1200">
              <a:solidFill>
                <a:srgbClr val="002060"/>
              </a:solidFill>
            </a:endParaRPr>
          </a:p>
        </p:txBody>
      </p:sp>
      <p:sp>
        <p:nvSpPr>
          <p:cNvPr id="5" name="TextBox 4">
            <a:extLst>
              <a:ext uri="{FF2B5EF4-FFF2-40B4-BE49-F238E27FC236}">
                <a16:creationId xmlns:a16="http://schemas.microsoft.com/office/drawing/2014/main" id="{73219132-5BEB-4840-B0CC-A902B4F0CB5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633821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wrap="square" anchor="t"/>
          <a:lstStyle/>
          <a:p>
            <a:r>
              <a:rPr lang="en-US" altLang="en-US" sz="3200" dirty="0"/>
              <a:t>Private Solutions to Externalities</a:t>
            </a:r>
          </a:p>
        </p:txBody>
      </p:sp>
      <p:sp>
        <p:nvSpPr>
          <p:cNvPr id="41987" name="Content Placeholder 2"/>
          <p:cNvSpPr>
            <a:spLocks noGrp="1"/>
          </p:cNvSpPr>
          <p:nvPr>
            <p:ph idx="1"/>
          </p:nvPr>
        </p:nvSpPr>
        <p:spPr>
          <a:xfrm>
            <a:off x="277813" y="1025525"/>
            <a:ext cx="8588375" cy="4994275"/>
          </a:xfrm>
        </p:spPr>
        <p:txBody>
          <a:bodyPr/>
          <a:lstStyle/>
          <a:p>
            <a:pPr marL="0" indent="0">
              <a:buFontTx/>
              <a:buNone/>
            </a:pPr>
            <a:r>
              <a:rPr lang="en-US" altLang="en-US" dirty="0"/>
              <a:t>2. </a:t>
            </a:r>
            <a:r>
              <a:rPr lang="en-IN" dirty="0"/>
              <a:t>Emily</a:t>
            </a:r>
            <a:r>
              <a:rPr lang="en-US" altLang="en-US" dirty="0"/>
              <a:t> has the legal right to keep a barking dog.</a:t>
            </a:r>
          </a:p>
          <a:p>
            <a:pPr lvl="1"/>
            <a:r>
              <a:rPr lang="en-IN" dirty="0"/>
              <a:t>Emily</a:t>
            </a:r>
            <a:r>
              <a:rPr lang="en-US" altLang="en-US" dirty="0"/>
              <a:t> gets a $1,000 benefit from the dog</a:t>
            </a:r>
          </a:p>
          <a:p>
            <a:pPr lvl="1"/>
            <a:r>
              <a:rPr lang="en-IN" dirty="0"/>
              <a:t>Horace</a:t>
            </a:r>
            <a:r>
              <a:rPr lang="en-US" altLang="en-US" dirty="0"/>
              <a:t> bears an $800 cost from the barking</a:t>
            </a:r>
          </a:p>
          <a:p>
            <a:pPr lvl="1"/>
            <a:r>
              <a:rPr lang="en-US" altLang="en-US" dirty="0"/>
              <a:t>Efficient outcome:</a:t>
            </a:r>
          </a:p>
          <a:p>
            <a:pPr lvl="2"/>
            <a:r>
              <a:rPr lang="en-IN" dirty="0"/>
              <a:t>Emily</a:t>
            </a:r>
            <a:r>
              <a:rPr lang="en-US" altLang="en-US" dirty="0"/>
              <a:t> turns down any offer below $1,000</a:t>
            </a:r>
          </a:p>
          <a:p>
            <a:pPr lvl="2"/>
            <a:r>
              <a:rPr lang="en-IN" dirty="0"/>
              <a:t>Horace</a:t>
            </a:r>
            <a:r>
              <a:rPr lang="en-US" altLang="en-US" dirty="0"/>
              <a:t> will not offer any amount above $800</a:t>
            </a:r>
          </a:p>
          <a:p>
            <a:pPr lvl="2"/>
            <a:r>
              <a:rPr lang="en-IN" dirty="0"/>
              <a:t>Emily</a:t>
            </a:r>
            <a:r>
              <a:rPr lang="en-US" altLang="en-US" dirty="0"/>
              <a:t> keeps the dog</a:t>
            </a:r>
          </a:p>
        </p:txBody>
      </p:sp>
      <p:sp>
        <p:nvSpPr>
          <p:cNvPr id="4198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CC86C426-C500-4ADA-B7E5-A24F4256AA91}" type="slidenum">
              <a:rPr lang="en-US" altLang="en-US" sz="1200" smtClean="0">
                <a:solidFill>
                  <a:srgbClr val="002060"/>
                </a:solidFill>
              </a:rPr>
              <a:pPr eaLnBrk="1" hangingPunct="1"/>
              <a:t>18</a:t>
            </a:fld>
            <a:endParaRPr lang="en-US" altLang="en-US" sz="1200">
              <a:solidFill>
                <a:srgbClr val="002060"/>
              </a:solidFill>
            </a:endParaRPr>
          </a:p>
        </p:txBody>
      </p:sp>
      <p:sp>
        <p:nvSpPr>
          <p:cNvPr id="5" name="TextBox 4">
            <a:extLst>
              <a:ext uri="{FF2B5EF4-FFF2-40B4-BE49-F238E27FC236}">
                <a16:creationId xmlns:a16="http://schemas.microsoft.com/office/drawing/2014/main" id="{C0697AE1-DA52-46C4-9521-88C5F0B644C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754018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wrap="square" anchor="t"/>
          <a:lstStyle/>
          <a:p>
            <a:r>
              <a:rPr lang="en-US" altLang="en-US" sz="3200" dirty="0"/>
              <a:t>Private Solutions to Externalities</a:t>
            </a:r>
          </a:p>
        </p:txBody>
      </p:sp>
      <p:sp>
        <p:nvSpPr>
          <p:cNvPr id="43011" name="Content Placeholder 2"/>
          <p:cNvSpPr>
            <a:spLocks noGrp="1"/>
          </p:cNvSpPr>
          <p:nvPr>
            <p:ph idx="1"/>
          </p:nvPr>
        </p:nvSpPr>
        <p:spPr>
          <a:xfrm>
            <a:off x="277813" y="1025525"/>
            <a:ext cx="8588375" cy="5070475"/>
          </a:xfrm>
        </p:spPr>
        <p:txBody>
          <a:bodyPr/>
          <a:lstStyle/>
          <a:p>
            <a:pPr marL="0" indent="0">
              <a:buFontTx/>
              <a:buNone/>
            </a:pPr>
            <a:r>
              <a:rPr lang="en-US" altLang="en-US" dirty="0"/>
              <a:t>3. </a:t>
            </a:r>
            <a:r>
              <a:rPr lang="en-IN" dirty="0"/>
              <a:t>Horace</a:t>
            </a:r>
            <a:r>
              <a:rPr lang="en-US" altLang="en-US" dirty="0"/>
              <a:t> can legally compel </a:t>
            </a:r>
            <a:r>
              <a:rPr lang="en-IN" dirty="0"/>
              <a:t>Emily</a:t>
            </a:r>
            <a:r>
              <a:rPr lang="en-US" altLang="en-US" dirty="0"/>
              <a:t> to get rid of the dog.</a:t>
            </a:r>
          </a:p>
          <a:p>
            <a:pPr lvl="1"/>
            <a:r>
              <a:rPr lang="en-IN" dirty="0"/>
              <a:t>Emily</a:t>
            </a:r>
            <a:r>
              <a:rPr lang="en-US" altLang="en-US" dirty="0"/>
              <a:t> can offer to pay </a:t>
            </a:r>
            <a:r>
              <a:rPr lang="en-IN" dirty="0"/>
              <a:t>Horace</a:t>
            </a:r>
            <a:r>
              <a:rPr lang="en-US" altLang="en-US" dirty="0"/>
              <a:t> to allow her to keep the dog</a:t>
            </a:r>
          </a:p>
        </p:txBody>
      </p:sp>
      <p:sp>
        <p:nvSpPr>
          <p:cNvPr id="4301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EA23F39B-6747-46D0-A9B9-22BFE56DB80C}" type="slidenum">
              <a:rPr lang="en-US" altLang="en-US" sz="1200" smtClean="0">
                <a:solidFill>
                  <a:srgbClr val="002060"/>
                </a:solidFill>
              </a:rPr>
              <a:pPr eaLnBrk="1" hangingPunct="1"/>
              <a:t>19</a:t>
            </a:fld>
            <a:endParaRPr lang="en-US" altLang="en-US" sz="1200">
              <a:solidFill>
                <a:srgbClr val="002060"/>
              </a:solidFill>
            </a:endParaRPr>
          </a:p>
        </p:txBody>
      </p:sp>
      <p:sp>
        <p:nvSpPr>
          <p:cNvPr id="5" name="TextBox 4">
            <a:extLst>
              <a:ext uri="{FF2B5EF4-FFF2-40B4-BE49-F238E27FC236}">
                <a16:creationId xmlns:a16="http://schemas.microsoft.com/office/drawing/2014/main" id="{8F2CEB77-C2E9-4DF9-B93C-7C42500E2979}"/>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09358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dirty="0"/>
              <a:t>Externalities</a:t>
            </a:r>
          </a:p>
        </p:txBody>
      </p:sp>
      <p:sp>
        <p:nvSpPr>
          <p:cNvPr id="10243" name="Content Placeholder 2"/>
          <p:cNvSpPr>
            <a:spLocks noGrp="1"/>
          </p:cNvSpPr>
          <p:nvPr>
            <p:ph idx="1"/>
          </p:nvPr>
        </p:nvSpPr>
        <p:spPr>
          <a:xfrm>
            <a:off x="277813" y="1025525"/>
            <a:ext cx="8588375" cy="4537075"/>
          </a:xfrm>
        </p:spPr>
        <p:txBody>
          <a:bodyPr/>
          <a:lstStyle/>
          <a:p>
            <a:r>
              <a:rPr lang="en-US" altLang="en-US" dirty="0"/>
              <a:t>Government action can sometimes improve upon market outcomes</a:t>
            </a:r>
          </a:p>
          <a:p>
            <a:pPr lvl="1"/>
            <a:r>
              <a:rPr lang="en-US" altLang="en-US" dirty="0"/>
              <a:t>Why </a:t>
            </a:r>
            <a:r>
              <a:rPr lang="en-US" altLang="en-US" dirty="0">
                <a:highlight>
                  <a:srgbClr val="FFFF00"/>
                </a:highlight>
              </a:rPr>
              <a:t>markets sometimes fail to allocate resources efficiently</a:t>
            </a:r>
          </a:p>
          <a:p>
            <a:pPr lvl="1"/>
            <a:r>
              <a:rPr lang="en-US" altLang="en-US" dirty="0"/>
              <a:t>How </a:t>
            </a:r>
            <a:r>
              <a:rPr lang="en-US" altLang="en-US" dirty="0">
                <a:highlight>
                  <a:srgbClr val="FFFF00"/>
                </a:highlight>
              </a:rPr>
              <a:t>government policies can potentially improve the market’s allocation</a:t>
            </a:r>
          </a:p>
          <a:p>
            <a:pPr lvl="1"/>
            <a:r>
              <a:rPr lang="en-US" altLang="en-US" dirty="0"/>
              <a:t>What kinds of policies are likely to work best</a:t>
            </a:r>
          </a:p>
        </p:txBody>
      </p:sp>
      <p:sp>
        <p:nvSpPr>
          <p:cNvPr id="10245" name="Slide Number Placeholder 1"/>
          <p:cNvSpPr>
            <a:spLocks noGrp="1"/>
          </p:cNvSpPr>
          <p:nvPr>
            <p:ph type="sldNum" sz="quarter" idx="10"/>
          </p:nvPr>
        </p:nvSpPr>
        <p:spPr>
          <a:xfrm>
            <a:off x="8766176" y="6423025"/>
            <a:ext cx="225424" cy="379414"/>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DA377E73-DF30-4FCC-84C0-9CA30F4F24C3}" type="slidenum">
              <a:rPr lang="en-US" altLang="en-US" sz="1200" smtClean="0">
                <a:solidFill>
                  <a:srgbClr val="002060"/>
                </a:solidFill>
              </a:rPr>
              <a:pPr eaLnBrk="1" hangingPunct="1"/>
              <a:t>2</a:t>
            </a:fld>
            <a:endParaRPr lang="en-US" altLang="en-US" sz="1200" dirty="0">
              <a:solidFill>
                <a:srgbClr val="002060"/>
              </a:solidFill>
            </a:endParaRPr>
          </a:p>
        </p:txBody>
      </p:sp>
      <p:sp>
        <p:nvSpPr>
          <p:cNvPr id="5" name="TextBox 4">
            <a:extLst>
              <a:ext uri="{FF2B5EF4-FFF2-40B4-BE49-F238E27FC236}">
                <a16:creationId xmlns:a16="http://schemas.microsoft.com/office/drawing/2014/main" id="{AAECAC97-9AE6-480E-918D-55D5D4430261}"/>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9457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wrap="square" anchor="t"/>
          <a:lstStyle/>
          <a:p>
            <a:r>
              <a:rPr lang="en-US" altLang="en-US" dirty="0"/>
              <a:t>Externalities</a:t>
            </a:r>
          </a:p>
        </p:txBody>
      </p:sp>
      <p:sp>
        <p:nvSpPr>
          <p:cNvPr id="11267" name="Content Placeholder 2"/>
          <p:cNvSpPr>
            <a:spLocks noGrp="1"/>
          </p:cNvSpPr>
          <p:nvPr>
            <p:ph idx="1"/>
          </p:nvPr>
        </p:nvSpPr>
        <p:spPr>
          <a:xfrm>
            <a:off x="277813" y="1025525"/>
            <a:ext cx="8588375" cy="5146675"/>
          </a:xfrm>
        </p:spPr>
        <p:txBody>
          <a:bodyPr/>
          <a:lstStyle/>
          <a:p>
            <a:r>
              <a:rPr lang="en-US" altLang="en-US" dirty="0"/>
              <a:t>Externality</a:t>
            </a:r>
          </a:p>
          <a:p>
            <a:pPr lvl="1"/>
            <a:r>
              <a:rPr lang="en-US" altLang="en-US" dirty="0"/>
              <a:t>The </a:t>
            </a:r>
            <a:r>
              <a:rPr lang="en-US" altLang="en-US" b="1" dirty="0"/>
              <a:t>uncompensated impact </a:t>
            </a:r>
            <a:r>
              <a:rPr lang="en-US" altLang="en-US" dirty="0"/>
              <a:t>of one person’s actions </a:t>
            </a:r>
            <a:r>
              <a:rPr lang="en-US" altLang="en-US" b="1" dirty="0"/>
              <a:t>on the well-being of a bystander</a:t>
            </a:r>
          </a:p>
          <a:p>
            <a:pPr lvl="1"/>
            <a:r>
              <a:rPr lang="en-US" altLang="en-US" dirty="0"/>
              <a:t>Market failure </a:t>
            </a:r>
          </a:p>
          <a:p>
            <a:r>
              <a:rPr lang="en-US" altLang="en-US" dirty="0"/>
              <a:t>Negative externality</a:t>
            </a:r>
          </a:p>
          <a:p>
            <a:pPr lvl="1"/>
            <a:r>
              <a:rPr lang="en-US" altLang="en-US" dirty="0"/>
              <a:t>Impact on the bystander is adverse</a:t>
            </a:r>
          </a:p>
          <a:p>
            <a:r>
              <a:rPr lang="en-US" altLang="en-US" dirty="0"/>
              <a:t>Positive externality</a:t>
            </a:r>
          </a:p>
          <a:p>
            <a:pPr lvl="1"/>
            <a:r>
              <a:rPr lang="en-US" altLang="en-US" dirty="0"/>
              <a:t>Impact on the bystander is beneficial</a:t>
            </a:r>
          </a:p>
        </p:txBody>
      </p:sp>
      <p:sp>
        <p:nvSpPr>
          <p:cNvPr id="11269"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524FF532-B6F7-4361-BE54-71DFA8241DFA}" type="slidenum">
              <a:rPr lang="en-US" altLang="en-US" sz="1200" smtClean="0">
                <a:solidFill>
                  <a:srgbClr val="002060"/>
                </a:solidFill>
              </a:rPr>
              <a:pPr eaLnBrk="1" hangingPunct="1"/>
              <a:t>3</a:t>
            </a:fld>
            <a:endParaRPr lang="en-US" altLang="en-US" sz="1200">
              <a:solidFill>
                <a:srgbClr val="002060"/>
              </a:solidFill>
            </a:endParaRPr>
          </a:p>
        </p:txBody>
      </p:sp>
      <p:sp>
        <p:nvSpPr>
          <p:cNvPr id="5" name="TextBox 4">
            <a:extLst>
              <a:ext uri="{FF2B5EF4-FFF2-40B4-BE49-F238E27FC236}">
                <a16:creationId xmlns:a16="http://schemas.microsoft.com/office/drawing/2014/main" id="{63913BD9-188F-454D-BC55-71AE4C94F577}"/>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8C6B750-7C16-4A19-B4AD-871574A7BDEF}"/>
                  </a:ext>
                </a:extLst>
              </p14:cNvPr>
              <p14:cNvContentPartPr/>
              <p14:nvPr/>
            </p14:nvContentPartPr>
            <p14:xfrm>
              <a:off x="1031400" y="4227120"/>
              <a:ext cx="6250680" cy="1926720"/>
            </p14:xfrm>
          </p:contentPart>
        </mc:Choice>
        <mc:Fallback>
          <p:pic>
            <p:nvPicPr>
              <p:cNvPr id="2" name="Ink 1">
                <a:extLst>
                  <a:ext uri="{FF2B5EF4-FFF2-40B4-BE49-F238E27FC236}">
                    <a16:creationId xmlns:a16="http://schemas.microsoft.com/office/drawing/2014/main" id="{18C6B750-7C16-4A19-B4AD-871574A7BDEF}"/>
                  </a:ext>
                </a:extLst>
              </p:cNvPr>
              <p:cNvPicPr/>
              <p:nvPr/>
            </p:nvPicPr>
            <p:blipFill>
              <a:blip r:embed="rId4"/>
              <a:stretch>
                <a:fillRect/>
              </a:stretch>
            </p:blipFill>
            <p:spPr>
              <a:xfrm>
                <a:off x="1022040" y="4217760"/>
                <a:ext cx="6269400" cy="1945440"/>
              </a:xfrm>
              <a:prstGeom prst="rect">
                <a:avLst/>
              </a:prstGeom>
            </p:spPr>
          </p:pic>
        </mc:Fallback>
      </mc:AlternateContent>
    </p:spTree>
    <p:extLst>
      <p:ext uri="{BB962C8B-B14F-4D97-AF65-F5344CB8AC3E}">
        <p14:creationId xmlns:p14="http://schemas.microsoft.com/office/powerpoint/2010/main" val="332198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wrap="square" anchor="t"/>
          <a:lstStyle/>
          <a:p>
            <a:r>
              <a:rPr lang="en-US" altLang="en-US" dirty="0"/>
              <a:t>Externalities</a:t>
            </a:r>
          </a:p>
        </p:txBody>
      </p:sp>
      <p:sp>
        <p:nvSpPr>
          <p:cNvPr id="12291" name="Content Placeholder 2"/>
          <p:cNvSpPr>
            <a:spLocks noGrp="1"/>
          </p:cNvSpPr>
          <p:nvPr>
            <p:ph idx="1"/>
          </p:nvPr>
        </p:nvSpPr>
        <p:spPr>
          <a:xfrm>
            <a:off x="277813" y="1025525"/>
            <a:ext cx="8588375" cy="3851275"/>
          </a:xfrm>
        </p:spPr>
        <p:txBody>
          <a:bodyPr/>
          <a:lstStyle/>
          <a:p>
            <a:r>
              <a:rPr lang="en-US" altLang="en-US" dirty="0"/>
              <a:t>Negative externalities</a:t>
            </a:r>
          </a:p>
          <a:p>
            <a:pPr lvl="1"/>
            <a:r>
              <a:rPr lang="en-US" altLang="en-US" dirty="0"/>
              <a:t>Exhaust from automobiles</a:t>
            </a:r>
          </a:p>
          <a:p>
            <a:pPr lvl="1"/>
            <a:r>
              <a:rPr lang="en-US" altLang="en-US" dirty="0"/>
              <a:t>Barking dogs</a:t>
            </a:r>
          </a:p>
          <a:p>
            <a:r>
              <a:rPr lang="en-US" altLang="en-US" dirty="0"/>
              <a:t>Positive externalities</a:t>
            </a:r>
          </a:p>
          <a:p>
            <a:pPr lvl="1"/>
            <a:r>
              <a:rPr lang="en-US" altLang="en-US" dirty="0"/>
              <a:t>Restored historic buildings</a:t>
            </a:r>
          </a:p>
          <a:p>
            <a:pPr lvl="1"/>
            <a:r>
              <a:rPr lang="en-US" altLang="en-US" dirty="0"/>
              <a:t>Research into new technologies</a:t>
            </a:r>
          </a:p>
        </p:txBody>
      </p:sp>
      <p:sp>
        <p:nvSpPr>
          <p:cNvPr id="12293" name="Slide Number Placeholder 1"/>
          <p:cNvSpPr>
            <a:spLocks noGrp="1"/>
          </p:cNvSpPr>
          <p:nvPr>
            <p:ph type="sldNum" sz="quarter" idx="10"/>
          </p:nvPr>
        </p:nvSpPr>
        <p:spPr>
          <a:xfrm>
            <a:off x="8763000" y="6423025"/>
            <a:ext cx="231776" cy="379413"/>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CE8F9F23-EC39-407E-A675-6ABEB08E112B}" type="slidenum">
              <a:rPr lang="en-US" altLang="en-US" sz="1200" smtClean="0">
                <a:solidFill>
                  <a:srgbClr val="002060"/>
                </a:solidFill>
              </a:rPr>
              <a:pPr eaLnBrk="1" hangingPunct="1"/>
              <a:t>4</a:t>
            </a:fld>
            <a:endParaRPr lang="en-US" altLang="en-US" sz="1200" dirty="0">
              <a:solidFill>
                <a:srgbClr val="002060"/>
              </a:solidFill>
            </a:endParaRPr>
          </a:p>
        </p:txBody>
      </p:sp>
      <p:sp>
        <p:nvSpPr>
          <p:cNvPr id="5" name="TextBox 4">
            <a:extLst>
              <a:ext uri="{FF2B5EF4-FFF2-40B4-BE49-F238E27FC236}">
                <a16:creationId xmlns:a16="http://schemas.microsoft.com/office/drawing/2014/main" id="{EFBAB2C8-B79A-4C78-8291-056F6D0642F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95143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wrap="square" anchor="t"/>
          <a:lstStyle/>
          <a:p>
            <a:r>
              <a:rPr lang="en-US" altLang="en-US" sz="2800" dirty="0"/>
              <a:t>Externalities and Market Inefficiency</a:t>
            </a:r>
          </a:p>
        </p:txBody>
      </p:sp>
      <p:sp>
        <p:nvSpPr>
          <p:cNvPr id="13315" name="Content Placeholder 2"/>
          <p:cNvSpPr>
            <a:spLocks noGrp="1"/>
          </p:cNvSpPr>
          <p:nvPr>
            <p:ph idx="1"/>
          </p:nvPr>
        </p:nvSpPr>
        <p:spPr>
          <a:xfrm>
            <a:off x="277813" y="1025525"/>
            <a:ext cx="8588375" cy="4384675"/>
          </a:xfrm>
        </p:spPr>
        <p:txBody>
          <a:bodyPr/>
          <a:lstStyle/>
          <a:p>
            <a:r>
              <a:rPr lang="en-US" altLang="en-US" dirty="0"/>
              <a:t>Welfare economics: A recap</a:t>
            </a:r>
          </a:p>
          <a:p>
            <a:pPr lvl="1"/>
            <a:r>
              <a:rPr lang="en-US" altLang="en-US" dirty="0"/>
              <a:t>Demand curve: value to consumers</a:t>
            </a:r>
          </a:p>
          <a:p>
            <a:pPr lvl="2"/>
            <a:r>
              <a:rPr lang="en-US" altLang="en-US" dirty="0"/>
              <a:t>Prices they are willing to pay</a:t>
            </a:r>
          </a:p>
          <a:p>
            <a:pPr lvl="1"/>
            <a:r>
              <a:rPr lang="en-US" altLang="en-US" dirty="0"/>
              <a:t>Supply curve: cost to suppliers</a:t>
            </a:r>
          </a:p>
          <a:p>
            <a:pPr lvl="1"/>
            <a:r>
              <a:rPr lang="en-US" altLang="en-US" dirty="0"/>
              <a:t>Equilibrium quantity and price</a:t>
            </a:r>
          </a:p>
          <a:p>
            <a:pPr lvl="2"/>
            <a:r>
              <a:rPr lang="en-US" altLang="en-US" dirty="0"/>
              <a:t>Efficient</a:t>
            </a:r>
          </a:p>
          <a:p>
            <a:pPr lvl="2"/>
            <a:r>
              <a:rPr lang="en-US" altLang="en-US" dirty="0"/>
              <a:t>Maximizes the sum of producer and consumer surplus</a:t>
            </a:r>
          </a:p>
        </p:txBody>
      </p:sp>
      <p:sp>
        <p:nvSpPr>
          <p:cNvPr id="13317"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1EB1E193-B323-4BD5-8955-C0E7933A3C28}" type="slidenum">
              <a:rPr lang="en-US" altLang="en-US" sz="1200" smtClean="0">
                <a:solidFill>
                  <a:srgbClr val="002060"/>
                </a:solidFill>
              </a:rPr>
              <a:pPr eaLnBrk="1" hangingPunct="1"/>
              <a:t>5</a:t>
            </a:fld>
            <a:endParaRPr lang="en-US" altLang="en-US" sz="1200">
              <a:solidFill>
                <a:srgbClr val="002060"/>
              </a:solidFill>
            </a:endParaRPr>
          </a:p>
        </p:txBody>
      </p:sp>
      <p:sp>
        <p:nvSpPr>
          <p:cNvPr id="5" name="TextBox 4">
            <a:extLst>
              <a:ext uri="{FF2B5EF4-FFF2-40B4-BE49-F238E27FC236}">
                <a16:creationId xmlns:a16="http://schemas.microsoft.com/office/drawing/2014/main" id="{00A2032C-09B1-4327-82D2-1639DF3AB32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01542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Figure 1 </a:t>
            </a:r>
            <a:r>
              <a:rPr lang="en-US" altLang="en-US" sz="2800" dirty="0"/>
              <a:t>The Market for Steel</a:t>
            </a:r>
          </a:p>
        </p:txBody>
      </p:sp>
      <p:sp>
        <p:nvSpPr>
          <p:cNvPr id="14339" name="Slide Number Placeholder 1"/>
          <p:cNvSpPr>
            <a:spLocks noGrp="1"/>
          </p:cNvSpPr>
          <p:nvPr>
            <p:ph type="sldNum" sz="quarter" idx="13"/>
          </p:nvPr>
        </p:nvSpPr>
        <p:spPr>
          <a:xfrm>
            <a:off x="8686800" y="6473825"/>
            <a:ext cx="384176"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F0BDB188-DA8E-4FED-8658-C6E1DC87F7FB}" type="slidenum">
              <a:rPr lang="en-US" altLang="en-US" sz="1200" smtClean="0">
                <a:solidFill>
                  <a:srgbClr val="002060"/>
                </a:solidFill>
              </a:rPr>
              <a:pPr eaLnBrk="1" hangingPunct="1"/>
              <a:t>6</a:t>
            </a:fld>
            <a:endParaRPr lang="en-US" altLang="en-US" sz="1200" dirty="0">
              <a:solidFill>
                <a:srgbClr val="002060"/>
              </a:solidFill>
            </a:endParaRPr>
          </a:p>
        </p:txBody>
      </p:sp>
      <p:pic>
        <p:nvPicPr>
          <p:cNvPr id="7" name="Picture 6" descr="A line graph with quantity of aluminum on the x axis and price of aluminum on the y axis. The positive line supply (private cost) and the negative line demand (private value) intersect at a point labeled equilibrium when quantity is Q Mar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601577"/>
            <a:ext cx="8458200" cy="3516041"/>
          </a:xfrm>
          <a:prstGeom prst="rect">
            <a:avLst/>
          </a:prstGeom>
        </p:spPr>
      </p:pic>
      <p:sp>
        <p:nvSpPr>
          <p:cNvPr id="5" name="TextBox 4">
            <a:extLst>
              <a:ext uri="{FF2B5EF4-FFF2-40B4-BE49-F238E27FC236}">
                <a16:creationId xmlns:a16="http://schemas.microsoft.com/office/drawing/2014/main" id="{764BD011-316F-40DB-90EF-1158595932E0}"/>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AE5E31E-A56D-4076-93DF-6C80B7286950}"/>
                  </a:ext>
                </a:extLst>
              </p14:cNvPr>
              <p14:cNvContentPartPr/>
              <p14:nvPr/>
            </p14:nvContentPartPr>
            <p14:xfrm>
              <a:off x="4086000" y="1934280"/>
              <a:ext cx="1252440" cy="2537280"/>
            </p14:xfrm>
          </p:contentPart>
        </mc:Choice>
        <mc:Fallback>
          <p:pic>
            <p:nvPicPr>
              <p:cNvPr id="2" name="Ink 1">
                <a:extLst>
                  <a:ext uri="{FF2B5EF4-FFF2-40B4-BE49-F238E27FC236}">
                    <a16:creationId xmlns:a16="http://schemas.microsoft.com/office/drawing/2014/main" id="{5AE5E31E-A56D-4076-93DF-6C80B7286950}"/>
                  </a:ext>
                </a:extLst>
              </p:cNvPr>
              <p:cNvPicPr/>
              <p:nvPr/>
            </p:nvPicPr>
            <p:blipFill>
              <a:blip r:embed="rId4"/>
              <a:stretch>
                <a:fillRect/>
              </a:stretch>
            </p:blipFill>
            <p:spPr>
              <a:xfrm>
                <a:off x="4076640" y="1924920"/>
                <a:ext cx="1271160" cy="2556000"/>
              </a:xfrm>
              <a:prstGeom prst="rect">
                <a:avLst/>
              </a:prstGeom>
            </p:spPr>
          </p:pic>
        </mc:Fallback>
      </mc:AlternateContent>
    </p:spTree>
    <p:extLst>
      <p:ext uri="{BB962C8B-B14F-4D97-AF65-F5344CB8AC3E}">
        <p14:creationId xmlns:p14="http://schemas.microsoft.com/office/powerpoint/2010/main" val="358203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92285" y="100939"/>
            <a:ext cx="7359431" cy="860961"/>
          </a:xfrm>
        </p:spPr>
        <p:txBody>
          <a:bodyPr wrap="square" anchor="t"/>
          <a:lstStyle/>
          <a:p>
            <a:r>
              <a:rPr lang="en-US" altLang="en-US" sz="2800" dirty="0"/>
              <a:t>Externalities and Market Inefficiency</a:t>
            </a:r>
          </a:p>
        </p:txBody>
      </p:sp>
      <p:sp>
        <p:nvSpPr>
          <p:cNvPr id="16387" name="Content Placeholder 2"/>
          <p:cNvSpPr>
            <a:spLocks noGrp="1"/>
          </p:cNvSpPr>
          <p:nvPr>
            <p:ph idx="1"/>
          </p:nvPr>
        </p:nvSpPr>
        <p:spPr>
          <a:xfrm>
            <a:off x="277813" y="1025525"/>
            <a:ext cx="8588375" cy="4918075"/>
          </a:xfrm>
        </p:spPr>
        <p:txBody>
          <a:bodyPr/>
          <a:lstStyle/>
          <a:p>
            <a:r>
              <a:rPr lang="en-US" altLang="en-US" dirty="0"/>
              <a:t>Negative externalities</a:t>
            </a:r>
          </a:p>
          <a:p>
            <a:pPr lvl="1"/>
            <a:r>
              <a:rPr lang="en-US" altLang="en-US" dirty="0"/>
              <a:t>Social cost</a:t>
            </a:r>
          </a:p>
          <a:p>
            <a:pPr lvl="2"/>
            <a:r>
              <a:rPr lang="en-US" altLang="en-US" dirty="0"/>
              <a:t>Private costs of the producers (supply)</a:t>
            </a:r>
          </a:p>
          <a:p>
            <a:pPr lvl="2"/>
            <a:r>
              <a:rPr lang="en-US" altLang="en-US" dirty="0"/>
              <a:t>Plus the costs to those bystanders affected adversely by the negative externality</a:t>
            </a:r>
          </a:p>
          <a:p>
            <a:pPr lvl="1"/>
            <a:r>
              <a:rPr lang="en-US" altLang="en-US" dirty="0"/>
              <a:t>Social cost curve is above the supply curve</a:t>
            </a:r>
          </a:p>
        </p:txBody>
      </p:sp>
      <p:sp>
        <p:nvSpPr>
          <p:cNvPr id="16389" name="Slide Number Placeholder 1"/>
          <p:cNvSpPr>
            <a:spLocks noGrp="1"/>
          </p:cNvSpPr>
          <p:nvPr>
            <p:ph type="sldNum" sz="quarter" idx="10"/>
          </p:nvPr>
        </p:nvSpPr>
        <p:spPr>
          <a:xfrm>
            <a:off x="8763000" y="6423025"/>
            <a:ext cx="3762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D217B843-CFA7-4FDD-837A-07F1DA502DCE}" type="slidenum">
              <a:rPr lang="en-US" altLang="en-US" sz="1200" smtClean="0">
                <a:solidFill>
                  <a:srgbClr val="002060"/>
                </a:solidFill>
              </a:rPr>
              <a:pPr eaLnBrk="1" hangingPunct="1"/>
              <a:t>7</a:t>
            </a:fld>
            <a:endParaRPr lang="en-US" altLang="en-US" sz="1200" dirty="0">
              <a:solidFill>
                <a:srgbClr val="002060"/>
              </a:solidFill>
            </a:endParaRPr>
          </a:p>
        </p:txBody>
      </p:sp>
      <p:sp>
        <p:nvSpPr>
          <p:cNvPr id="5" name="TextBox 4">
            <a:extLst>
              <a:ext uri="{FF2B5EF4-FFF2-40B4-BE49-F238E27FC236}">
                <a16:creationId xmlns:a16="http://schemas.microsoft.com/office/drawing/2014/main" id="{BFAF168B-DC4E-4AEE-82E6-549CF4368F3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9944240-FFEC-4E9B-B2B3-7DF228C43535}"/>
                  </a:ext>
                </a:extLst>
              </p14:cNvPr>
              <p14:cNvContentPartPr/>
              <p14:nvPr/>
            </p14:nvContentPartPr>
            <p14:xfrm>
              <a:off x="1418400" y="2047320"/>
              <a:ext cx="7252200" cy="2071440"/>
            </p14:xfrm>
          </p:contentPart>
        </mc:Choice>
        <mc:Fallback>
          <p:pic>
            <p:nvPicPr>
              <p:cNvPr id="2" name="Ink 1">
                <a:extLst>
                  <a:ext uri="{FF2B5EF4-FFF2-40B4-BE49-F238E27FC236}">
                    <a16:creationId xmlns:a16="http://schemas.microsoft.com/office/drawing/2014/main" id="{29944240-FFEC-4E9B-B2B3-7DF228C43535}"/>
                  </a:ext>
                </a:extLst>
              </p:cNvPr>
              <p:cNvPicPr/>
              <p:nvPr/>
            </p:nvPicPr>
            <p:blipFill>
              <a:blip r:embed="rId3"/>
              <a:stretch>
                <a:fillRect/>
              </a:stretch>
            </p:blipFill>
            <p:spPr>
              <a:xfrm>
                <a:off x="1409040" y="2037960"/>
                <a:ext cx="7270920" cy="2090160"/>
              </a:xfrm>
              <a:prstGeom prst="rect">
                <a:avLst/>
              </a:prstGeom>
            </p:spPr>
          </p:pic>
        </mc:Fallback>
      </mc:AlternateContent>
    </p:spTree>
    <p:extLst>
      <p:ext uri="{BB962C8B-B14F-4D97-AF65-F5344CB8AC3E}">
        <p14:creationId xmlns:p14="http://schemas.microsoft.com/office/powerpoint/2010/main" val="1036312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Figure 2 </a:t>
            </a:r>
            <a:r>
              <a:rPr lang="en-US" altLang="en-US" sz="2800" dirty="0"/>
              <a:t>Pollution and the Social Optimum</a:t>
            </a:r>
          </a:p>
        </p:txBody>
      </p:sp>
      <p:sp>
        <p:nvSpPr>
          <p:cNvPr id="17411" name="Slide Number Placeholder 1"/>
          <p:cNvSpPr>
            <a:spLocks noGrp="1"/>
          </p:cNvSpPr>
          <p:nvPr>
            <p:ph type="sldNum" sz="quarter" idx="13"/>
          </p:nvPr>
        </p:nvSpPr>
        <p:spPr>
          <a:xfrm>
            <a:off x="8750299" y="6481674"/>
            <a:ext cx="384176" cy="236538"/>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2FA7907F-8126-46FC-A8D8-46D2181FC43B}" type="slidenum">
              <a:rPr lang="en-US" altLang="en-US" sz="1200" smtClean="0">
                <a:solidFill>
                  <a:srgbClr val="002060"/>
                </a:solidFill>
              </a:rPr>
              <a:pPr eaLnBrk="1" hangingPunct="1"/>
              <a:t>8</a:t>
            </a:fld>
            <a:endParaRPr lang="en-US" altLang="en-US" sz="1200" dirty="0">
              <a:solidFill>
                <a:srgbClr val="002060"/>
              </a:solidFill>
            </a:endParaRPr>
          </a:p>
        </p:txBody>
      </p:sp>
      <p:pic>
        <p:nvPicPr>
          <p:cNvPr id="6" name="Picture 5" descr="A line graph with quantity of aluminum on the x axis and price of aluminum on the y axis. A positive line labeled social cost, private cost and external cost, intersects the demand private value line at a point labeled optimum at quantity Q optimum. The supply, private cost, line intersects the demand line at a point labeled Equilibrium and quantity Q Market. The difference between the supply line and social cost line is labeled external co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2" y="1580058"/>
            <a:ext cx="8558057" cy="3766057"/>
          </a:xfrm>
          <a:prstGeom prst="rect">
            <a:avLst/>
          </a:prstGeom>
        </p:spPr>
      </p:pic>
      <p:sp>
        <p:nvSpPr>
          <p:cNvPr id="5" name="TextBox 4">
            <a:extLst>
              <a:ext uri="{FF2B5EF4-FFF2-40B4-BE49-F238E27FC236}">
                <a16:creationId xmlns:a16="http://schemas.microsoft.com/office/drawing/2014/main" id="{F22473C5-333E-4688-A52E-F5425C9BF6C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2FB2FD7-29DE-488B-8F6F-C17980DE94A5}"/>
                  </a:ext>
                </a:extLst>
              </p14:cNvPr>
              <p14:cNvContentPartPr/>
              <p14:nvPr/>
            </p14:nvContentPartPr>
            <p14:xfrm>
              <a:off x="5465520" y="5253480"/>
              <a:ext cx="765000" cy="416520"/>
            </p14:xfrm>
          </p:contentPart>
        </mc:Choice>
        <mc:Fallback>
          <p:pic>
            <p:nvPicPr>
              <p:cNvPr id="2" name="Ink 1">
                <a:extLst>
                  <a:ext uri="{FF2B5EF4-FFF2-40B4-BE49-F238E27FC236}">
                    <a16:creationId xmlns:a16="http://schemas.microsoft.com/office/drawing/2014/main" id="{32FB2FD7-29DE-488B-8F6F-C17980DE94A5}"/>
                  </a:ext>
                </a:extLst>
              </p:cNvPr>
              <p:cNvPicPr/>
              <p:nvPr/>
            </p:nvPicPr>
            <p:blipFill>
              <a:blip r:embed="rId5"/>
              <a:stretch>
                <a:fillRect/>
              </a:stretch>
            </p:blipFill>
            <p:spPr>
              <a:xfrm>
                <a:off x="5456160" y="5244120"/>
                <a:ext cx="783720" cy="435240"/>
              </a:xfrm>
              <a:prstGeom prst="rect">
                <a:avLst/>
              </a:prstGeom>
            </p:spPr>
          </p:pic>
        </mc:Fallback>
      </mc:AlternateContent>
    </p:spTree>
    <p:extLst>
      <p:ext uri="{BB962C8B-B14F-4D97-AF65-F5344CB8AC3E}">
        <p14:creationId xmlns:p14="http://schemas.microsoft.com/office/powerpoint/2010/main" val="3790607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70035" y="100939"/>
            <a:ext cx="7803931" cy="860961"/>
          </a:xfrm>
        </p:spPr>
        <p:txBody>
          <a:bodyPr wrap="square" anchor="t"/>
          <a:lstStyle/>
          <a:p>
            <a:r>
              <a:rPr lang="en-US" altLang="en-US" sz="2800" dirty="0"/>
              <a:t>Externalities and Market Inefficiency</a:t>
            </a:r>
          </a:p>
        </p:txBody>
      </p:sp>
      <p:sp>
        <p:nvSpPr>
          <p:cNvPr id="18435" name="Content Placeholder 2"/>
          <p:cNvSpPr>
            <a:spLocks noGrp="1"/>
          </p:cNvSpPr>
          <p:nvPr>
            <p:ph idx="1"/>
          </p:nvPr>
        </p:nvSpPr>
        <p:spPr>
          <a:xfrm>
            <a:off x="277813" y="1025525"/>
            <a:ext cx="8588375" cy="4918075"/>
          </a:xfrm>
        </p:spPr>
        <p:txBody>
          <a:bodyPr/>
          <a:lstStyle/>
          <a:p>
            <a:r>
              <a:rPr lang="en-US" altLang="en-US" dirty="0"/>
              <a:t>Negative externalities</a:t>
            </a:r>
          </a:p>
          <a:p>
            <a:pPr lvl="1"/>
            <a:r>
              <a:rPr lang="en-US" altLang="en-US" dirty="0"/>
              <a:t>Optimum quantity produced</a:t>
            </a:r>
          </a:p>
          <a:p>
            <a:pPr lvl="2"/>
            <a:r>
              <a:rPr lang="en-US" altLang="en-US" dirty="0"/>
              <a:t>Maximize total welfare</a:t>
            </a:r>
          </a:p>
          <a:p>
            <a:pPr lvl="2"/>
            <a:r>
              <a:rPr lang="en-US" altLang="en-US" dirty="0"/>
              <a:t>Smaller than market equilibrium quantity</a:t>
            </a:r>
          </a:p>
          <a:p>
            <a:r>
              <a:rPr lang="en-US" altLang="en-US" dirty="0">
                <a:highlight>
                  <a:srgbClr val="FFFF00"/>
                </a:highlight>
              </a:rPr>
              <a:t>Government – correct market failure</a:t>
            </a:r>
          </a:p>
          <a:p>
            <a:pPr lvl="1"/>
            <a:r>
              <a:rPr lang="en-US" altLang="en-US" dirty="0"/>
              <a:t>Internalizing the externality</a:t>
            </a:r>
          </a:p>
          <a:p>
            <a:pPr lvl="2"/>
            <a:r>
              <a:rPr lang="en-US" altLang="en-US" dirty="0">
                <a:highlight>
                  <a:srgbClr val="FFFF00"/>
                </a:highlight>
              </a:rPr>
              <a:t>Altering incentives so that people take account of the external effects of their actions</a:t>
            </a:r>
          </a:p>
        </p:txBody>
      </p:sp>
      <p:sp>
        <p:nvSpPr>
          <p:cNvPr id="18437" name="Slide Number Placeholder 1"/>
          <p:cNvSpPr>
            <a:spLocks noGrp="1"/>
          </p:cNvSpPr>
          <p:nvPr>
            <p:ph type="sldNum" sz="quarter" idx="10"/>
          </p:nvPr>
        </p:nvSpPr>
        <p:spPr>
          <a:xfrm>
            <a:off x="8686800" y="6423025"/>
            <a:ext cx="452438" cy="282575"/>
          </a:xfrm>
          <a:noFill/>
          <a:extLst>
            <a:ext uri="{909E8E84-426E-40DD-AFC4-6F175D3DCCD1}">
              <a14:hiddenFill xmlns:a14="http://schemas.microsoft.com/office/drawing/2010/main">
                <a:solidFill>
                  <a:srgbClr val="FFFFFF"/>
                </a:solidFill>
              </a14:hiddenFill>
            </a:ext>
          </a:extLst>
        </p:spPr>
        <p:txBody>
          <a:bodyPr/>
          <a:lstStyle>
            <a:lvl1pPr eaLnBrk="0" hangingPunct="0">
              <a:defRPr sz="3400">
                <a:solidFill>
                  <a:schemeClr val="tx1"/>
                </a:solidFill>
                <a:latin typeface="Arial" charset="0"/>
              </a:defRPr>
            </a:lvl1pPr>
            <a:lvl2pPr marL="742950" indent="-285750" eaLnBrk="0" hangingPunct="0">
              <a:defRPr sz="3400">
                <a:solidFill>
                  <a:schemeClr val="tx1"/>
                </a:solidFill>
                <a:latin typeface="Arial" charset="0"/>
              </a:defRPr>
            </a:lvl2pPr>
            <a:lvl3pPr marL="1143000" indent="-228600" eaLnBrk="0" hangingPunct="0">
              <a:defRPr sz="3400">
                <a:solidFill>
                  <a:schemeClr val="tx1"/>
                </a:solidFill>
                <a:latin typeface="Arial" charset="0"/>
              </a:defRPr>
            </a:lvl3pPr>
            <a:lvl4pPr marL="1600200" indent="-228600" eaLnBrk="0" hangingPunct="0">
              <a:defRPr sz="3400">
                <a:solidFill>
                  <a:schemeClr val="tx1"/>
                </a:solidFill>
                <a:latin typeface="Arial" charset="0"/>
              </a:defRPr>
            </a:lvl4pPr>
            <a:lvl5pPr marL="2057400" indent="-228600" eaLnBrk="0" hangingPunct="0">
              <a:defRPr sz="3400">
                <a:solidFill>
                  <a:schemeClr val="tx1"/>
                </a:solidFill>
                <a:latin typeface="Arial" charset="0"/>
              </a:defRPr>
            </a:lvl5pPr>
            <a:lvl6pPr marL="2514600" indent="-228600" algn="ctr" eaLnBrk="0" fontAlgn="base" hangingPunct="0">
              <a:spcBef>
                <a:spcPct val="20000"/>
              </a:spcBef>
              <a:spcAft>
                <a:spcPct val="0"/>
              </a:spcAft>
              <a:buChar char="•"/>
              <a:defRPr sz="3400">
                <a:solidFill>
                  <a:schemeClr val="tx1"/>
                </a:solidFill>
                <a:latin typeface="Arial" charset="0"/>
              </a:defRPr>
            </a:lvl6pPr>
            <a:lvl7pPr marL="2971800" indent="-228600" algn="ctr" eaLnBrk="0" fontAlgn="base" hangingPunct="0">
              <a:spcBef>
                <a:spcPct val="20000"/>
              </a:spcBef>
              <a:spcAft>
                <a:spcPct val="0"/>
              </a:spcAft>
              <a:buChar char="•"/>
              <a:defRPr sz="3400">
                <a:solidFill>
                  <a:schemeClr val="tx1"/>
                </a:solidFill>
                <a:latin typeface="Arial" charset="0"/>
              </a:defRPr>
            </a:lvl7pPr>
            <a:lvl8pPr marL="3429000" indent="-228600" algn="ctr" eaLnBrk="0" fontAlgn="base" hangingPunct="0">
              <a:spcBef>
                <a:spcPct val="20000"/>
              </a:spcBef>
              <a:spcAft>
                <a:spcPct val="0"/>
              </a:spcAft>
              <a:buChar char="•"/>
              <a:defRPr sz="3400">
                <a:solidFill>
                  <a:schemeClr val="tx1"/>
                </a:solidFill>
                <a:latin typeface="Arial" charset="0"/>
              </a:defRPr>
            </a:lvl8pPr>
            <a:lvl9pPr marL="3886200" indent="-228600" algn="ctr" eaLnBrk="0" fontAlgn="base" hangingPunct="0">
              <a:spcBef>
                <a:spcPct val="20000"/>
              </a:spcBef>
              <a:spcAft>
                <a:spcPct val="0"/>
              </a:spcAft>
              <a:buChar char="•"/>
              <a:defRPr sz="3400">
                <a:solidFill>
                  <a:schemeClr val="tx1"/>
                </a:solidFill>
                <a:latin typeface="Arial" charset="0"/>
              </a:defRPr>
            </a:lvl9pPr>
          </a:lstStyle>
          <a:p>
            <a:pPr eaLnBrk="1" hangingPunct="1"/>
            <a:fld id="{73218485-546B-40E3-A35F-0F4430D1E953}" type="slidenum">
              <a:rPr lang="en-US" altLang="en-US" sz="1200" smtClean="0">
                <a:solidFill>
                  <a:srgbClr val="002060"/>
                </a:solidFill>
              </a:rPr>
              <a:pPr eaLnBrk="1" hangingPunct="1"/>
              <a:t>9</a:t>
            </a:fld>
            <a:endParaRPr lang="en-US" altLang="en-US" sz="1200" dirty="0">
              <a:solidFill>
                <a:srgbClr val="002060"/>
              </a:solidFill>
            </a:endParaRPr>
          </a:p>
        </p:txBody>
      </p:sp>
      <p:sp>
        <p:nvSpPr>
          <p:cNvPr id="5" name="TextBox 4">
            <a:extLst>
              <a:ext uri="{FF2B5EF4-FFF2-40B4-BE49-F238E27FC236}">
                <a16:creationId xmlns:a16="http://schemas.microsoft.com/office/drawing/2014/main" id="{F6873C10-56FA-40FA-A666-FC79EEDCDD8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650547648"/>
      </p:ext>
    </p:extLst>
  </p:cSld>
  <p:clrMapOvr>
    <a:masterClrMapping/>
  </p:clrMapOvr>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8296</TotalTime>
  <Words>1005</Words>
  <Application>Microsoft Office PowerPoint</Application>
  <PresentationFormat>On-screen Show (4:3)</PresentationFormat>
  <Paragraphs>152</Paragraphs>
  <Slides>19</Slides>
  <Notes>7</Notes>
  <HiddenSlides>0</HiddenSlides>
  <MMClips>0</MMClips>
  <ScaleCrop>false</ScaleCrop>
  <HeadingPairs>
    <vt:vector size="6" baseType="variant">
      <vt:variant>
        <vt:lpstr>Fonts Used</vt:lpstr>
      </vt:variant>
      <vt:variant>
        <vt:i4>6</vt:i4>
      </vt:variant>
      <vt:variant>
        <vt:lpstr>Theme</vt:lpstr>
      </vt:variant>
      <vt:variant>
        <vt:i4>13</vt:i4>
      </vt:variant>
      <vt:variant>
        <vt:lpstr>Slide Titles</vt:lpstr>
      </vt:variant>
      <vt:variant>
        <vt:i4>19</vt:i4>
      </vt:variant>
    </vt:vector>
  </HeadingPairs>
  <TitlesOfParts>
    <vt:vector size="38" baseType="lpstr">
      <vt:lpstr>Arial</vt:lpstr>
      <vt:lpstr>Arial Narrow</vt:lpstr>
      <vt:lpstr>Calibri</vt:lpstr>
      <vt:lpstr>Cambria</vt:lpstr>
      <vt:lpstr>Sabon-Bold</vt:lpstr>
      <vt:lpstr>Times New Roman</vt:lpstr>
      <vt:lpstr>Chapter title</vt:lpstr>
      <vt:lpstr>Intro / Summary</vt:lpstr>
      <vt:lpstr>Chapter content</vt:lpstr>
      <vt:lpstr>Figure</vt:lpstr>
      <vt:lpstr>Table</vt:lpstr>
      <vt:lpstr>ActiveLearning</vt:lpstr>
      <vt:lpstr>Case study</vt:lpstr>
      <vt:lpstr>Ask Experts</vt:lpstr>
      <vt:lpstr>Appendix</vt:lpstr>
      <vt:lpstr>1_Chapter title</vt:lpstr>
      <vt:lpstr>1_Chapter content</vt:lpstr>
      <vt:lpstr>2_Chapter title</vt:lpstr>
      <vt:lpstr>3_Chapter title</vt:lpstr>
      <vt:lpstr>Chapter 10</vt:lpstr>
      <vt:lpstr>Externalities</vt:lpstr>
      <vt:lpstr>Externalities</vt:lpstr>
      <vt:lpstr>Externalities</vt:lpstr>
      <vt:lpstr>Externalities and Market Inefficiency</vt:lpstr>
      <vt:lpstr>Figure 1 The Market for Steel</vt:lpstr>
      <vt:lpstr>Externalities and Market Inefficiency</vt:lpstr>
      <vt:lpstr>Figure 2 Pollution and the Social Optimum</vt:lpstr>
      <vt:lpstr>Externalities and Market Inefficiency</vt:lpstr>
      <vt:lpstr>Externalities and Market Inefficiency</vt:lpstr>
      <vt:lpstr>Figure 3 Education and the Social Optimum</vt:lpstr>
      <vt:lpstr>Externalities and Market Inefficiency</vt:lpstr>
      <vt:lpstr>Externalities and Market Inefficiency</vt:lpstr>
      <vt:lpstr>Public Policies toward Externalities</vt:lpstr>
      <vt:lpstr>Public Policies toward Externalities</vt:lpstr>
      <vt:lpstr>Figure 4 The Equivalence of Corrective Taxes and Pollution Permits</vt:lpstr>
      <vt:lpstr>Private Solutions to Externalities</vt:lpstr>
      <vt:lpstr>Private Solutions to Externalities</vt:lpstr>
      <vt:lpstr>Private Solutions to Externalities</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Galvez-Soriano, Oscar de Jesus</cp:lastModifiedBy>
  <cp:revision>356</cp:revision>
  <dcterms:created xsi:type="dcterms:W3CDTF">2016-03-16T19:41:09Z</dcterms:created>
  <dcterms:modified xsi:type="dcterms:W3CDTF">2021-04-06T20:16:07Z</dcterms:modified>
</cp:coreProperties>
</file>